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SemiBold"/>
      <p:regular r:id="rId49"/>
      <p:bold r:id="rId50"/>
      <p:italic r:id="rId51"/>
      <p:boldItalic r:id="rId52"/>
    </p:embeddedFont>
    <p:embeddedFont>
      <p:font typeface="Montserrat"/>
      <p:regular r:id="rId53"/>
      <p:bold r:id="rId54"/>
      <p:italic r:id="rId55"/>
      <p:boldItalic r:id="rId56"/>
    </p:embeddedFont>
    <p:embeddedFont>
      <p:font typeface="Montserrat Medium"/>
      <p:regular r:id="rId57"/>
      <p:bold r:id="rId58"/>
      <p:italic r:id="rId59"/>
      <p:boldItalic r:id="rId60"/>
    </p:embeddedFont>
    <p:embeddedFont>
      <p:font typeface="Montserrat ExtraBold"/>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SemiBold-italic.fntdata"/><Relationship Id="rId50" Type="http://schemas.openxmlformats.org/officeDocument/2006/relationships/font" Target="fonts/NunitoSemiBold-bold.fntdata"/><Relationship Id="rId53" Type="http://schemas.openxmlformats.org/officeDocument/2006/relationships/font" Target="fonts/Montserrat-regular.fntdata"/><Relationship Id="rId52" Type="http://schemas.openxmlformats.org/officeDocument/2006/relationships/font" Target="fonts/NunitoSemiBold-boldItalic.fntdata"/><Relationship Id="rId11" Type="http://schemas.openxmlformats.org/officeDocument/2006/relationships/slide" Target="slides/slide6.xml"/><Relationship Id="rId55" Type="http://schemas.openxmlformats.org/officeDocument/2006/relationships/font" Target="fonts/Montserrat-italic.fntdata"/><Relationship Id="rId10" Type="http://schemas.openxmlformats.org/officeDocument/2006/relationships/slide" Target="slides/slide5.xml"/><Relationship Id="rId54" Type="http://schemas.openxmlformats.org/officeDocument/2006/relationships/font" Target="fonts/Montserrat-bold.fntdata"/><Relationship Id="rId13" Type="http://schemas.openxmlformats.org/officeDocument/2006/relationships/slide" Target="slides/slide8.xml"/><Relationship Id="rId57" Type="http://schemas.openxmlformats.org/officeDocument/2006/relationships/font" Target="fonts/MontserratMedium-regular.fntdata"/><Relationship Id="rId12" Type="http://schemas.openxmlformats.org/officeDocument/2006/relationships/slide" Target="slides/slide7.xml"/><Relationship Id="rId56" Type="http://schemas.openxmlformats.org/officeDocument/2006/relationships/font" Target="fonts/Montserrat-boldItalic.fntdata"/><Relationship Id="rId15" Type="http://schemas.openxmlformats.org/officeDocument/2006/relationships/slide" Target="slides/slide10.xml"/><Relationship Id="rId59" Type="http://schemas.openxmlformats.org/officeDocument/2006/relationships/font" Target="fonts/MontserratMedium-italic.fntdata"/><Relationship Id="rId14" Type="http://schemas.openxmlformats.org/officeDocument/2006/relationships/slide" Target="slides/slide9.xml"/><Relationship Id="rId58" Type="http://schemas.openxmlformats.org/officeDocument/2006/relationships/font" Target="fonts/Montserrat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a27f234e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a27f234e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27f234e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a27f234e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a27f234e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a27f234e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a27f234e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a27f234e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a27f234e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a27f234e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a27f234e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a27f234e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a27f234e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a27f234e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a27f234e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a27f234e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a27f234e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a27f234e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a27f234e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ba27f234e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9219904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a9219904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a27f234e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a27f234e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a27f234e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a27f234e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a27f234e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a27f234e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a27f234ef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a27f234ef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a27f234ef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a27f234ef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a27f234e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ba27f234e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a27f234e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a27f234e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ba27f234e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ba27f234e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ba27f234e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ba27f234e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a27f234e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a27f234e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9219904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9219904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a27f234e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a27f234e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a27f234e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ba27f234e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ba27f234e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ba27f234e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a27f234e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a27f234e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ba27f234e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ba27f234e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ba27f234ef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ba27f234ef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a27f234e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ba27f234e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a27f234ef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a27f234e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ba27f234ef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ba27f234ef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a27f234e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ba27f234e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997487f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997487f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ba27f234ef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ba27f234ef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ba27f234ef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ba27f234ef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a9219904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a9219904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a27f234ef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ba27f234ef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92199045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92199045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a27f234e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a27f234e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a27f234e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a27f234e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ba27f234e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ba27f234e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a27f234e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a27f234e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5.gif"/><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2.png"/><Relationship Id="rId7"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6.gif"/><Relationship Id="rId7"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7.gif"/><Relationship Id="rId7"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33.png"/><Relationship Id="rId8" Type="http://schemas.openxmlformats.org/officeDocument/2006/relationships/image" Target="../media/image3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6.gif"/><Relationship Id="rId7"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5" y="0"/>
            <a:ext cx="9234452" cy="5143501"/>
          </a:xfrm>
          <a:prstGeom prst="rect">
            <a:avLst/>
          </a:prstGeom>
          <a:noFill/>
          <a:ln>
            <a:noFill/>
          </a:ln>
        </p:spPr>
      </p:pic>
      <p:pic>
        <p:nvPicPr>
          <p:cNvPr id="55" name="Google Shape;55;p13"/>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56" name="Google Shape;56;p13"/>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57" name="Google Shape;57;p13"/>
          <p:cNvSpPr txBox="1"/>
          <p:nvPr/>
        </p:nvSpPr>
        <p:spPr>
          <a:xfrm>
            <a:off x="1787700" y="1627875"/>
            <a:ext cx="5568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500">
                <a:solidFill>
                  <a:schemeClr val="lt1"/>
                </a:solidFill>
                <a:latin typeface="Montserrat ExtraBold"/>
                <a:ea typeface="Montserrat ExtraBold"/>
                <a:cs typeface="Montserrat ExtraBold"/>
                <a:sym typeface="Montserrat ExtraBold"/>
              </a:rPr>
              <a:t>Hello and Welcome to</a:t>
            </a:r>
            <a:endParaRPr sz="35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fr" sz="3500">
                <a:solidFill>
                  <a:schemeClr val="lt1"/>
                </a:solidFill>
                <a:latin typeface="Montserrat ExtraBold"/>
                <a:ea typeface="Montserrat ExtraBold"/>
                <a:cs typeface="Montserrat ExtraBold"/>
                <a:sym typeface="Montserrat ExtraBold"/>
              </a:rPr>
              <a:t>AI Camp</a:t>
            </a:r>
            <a:endParaRPr sz="35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94" name="Google Shape;194;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95" name="Google Shape;195;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6" name="Google Shape;196;p22"/>
          <p:cNvSpPr txBox="1"/>
          <p:nvPr/>
        </p:nvSpPr>
        <p:spPr>
          <a:xfrm>
            <a:off x="1889700" y="2041525"/>
            <a:ext cx="5364600" cy="7926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Clr>
                <a:srgbClr val="D93744"/>
              </a:buClr>
              <a:buSzPts val="2400"/>
              <a:buFont typeface="Montserrat"/>
              <a:buAutoNum type="arabicPeriod"/>
            </a:pPr>
            <a:r>
              <a:rPr b="1" lang="fr" sz="2400">
                <a:solidFill>
                  <a:srgbClr val="D93744"/>
                </a:solidFill>
                <a:latin typeface="Montserrat"/>
                <a:ea typeface="Montserrat"/>
                <a:cs typeface="Montserrat"/>
                <a:sym typeface="Montserrat"/>
              </a:rPr>
              <a:t>Large Datasets for better accuracy</a:t>
            </a:r>
            <a:endParaRPr b="1" sz="2400">
              <a:solidFill>
                <a:srgbClr val="D93744"/>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02" name="Google Shape;202;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03" name="Google Shape;20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4" name="Google Shape;204;p23"/>
          <p:cNvSpPr txBox="1"/>
          <p:nvPr/>
        </p:nvSpPr>
        <p:spPr>
          <a:xfrm>
            <a:off x="1889700" y="2041525"/>
            <a:ext cx="5364600" cy="792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fr" sz="2400">
                <a:solidFill>
                  <a:srgbClr val="D93744"/>
                </a:solidFill>
                <a:latin typeface="Montserrat"/>
                <a:ea typeface="Montserrat"/>
                <a:cs typeface="Montserrat"/>
                <a:sym typeface="Montserrat"/>
              </a:rPr>
              <a:t>2. Complex tasks</a:t>
            </a:r>
            <a:endParaRPr b="1" sz="2400">
              <a:solidFill>
                <a:srgbClr val="D93744"/>
              </a:solidFill>
              <a:latin typeface="Montserrat"/>
              <a:ea typeface="Montserrat"/>
              <a:cs typeface="Montserrat"/>
              <a:sym typeface="Montserrat"/>
            </a:endParaRPr>
          </a:p>
          <a:p>
            <a:pPr indent="0" lvl="0" marL="457200" rtl="0" algn="ctr">
              <a:spcBef>
                <a:spcPts val="0"/>
              </a:spcBef>
              <a:spcAft>
                <a:spcPts val="0"/>
              </a:spcAft>
              <a:buNone/>
            </a:pPr>
            <a:r>
              <a:rPr b="1" lang="fr" sz="1800">
                <a:solidFill>
                  <a:srgbClr val="D93744"/>
                </a:solidFill>
                <a:latin typeface="Montserrat"/>
                <a:ea typeface="Montserrat"/>
                <a:cs typeface="Montserrat"/>
                <a:sym typeface="Montserrat"/>
              </a:rPr>
              <a:t>(nlp is not just spam detection)</a:t>
            </a:r>
            <a:endParaRPr b="1" sz="1800">
              <a:solidFill>
                <a:srgbClr val="D93744"/>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10" name="Google Shape;210;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11" name="Google Shape;211;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2" name="Google Shape;212;p24"/>
          <p:cNvSpPr txBox="1"/>
          <p:nvPr/>
        </p:nvSpPr>
        <p:spPr>
          <a:xfrm>
            <a:off x="1889700" y="1779150"/>
            <a:ext cx="5364600" cy="13869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None/>
            </a:pPr>
            <a:r>
              <a:rPr b="1" lang="fr" sz="2400">
                <a:solidFill>
                  <a:srgbClr val="D93744"/>
                </a:solidFill>
                <a:latin typeface="Montserrat"/>
                <a:ea typeface="Montserrat"/>
                <a:cs typeface="Montserrat"/>
                <a:sym typeface="Montserrat"/>
              </a:rPr>
              <a:t>3. ML models can’t handle dependency between words</a:t>
            </a:r>
            <a:endParaRPr b="1" sz="2400">
              <a:solidFill>
                <a:srgbClr val="D93744"/>
              </a:solidFill>
              <a:latin typeface="Montserrat"/>
              <a:ea typeface="Montserrat"/>
              <a:cs typeface="Montserrat"/>
              <a:sym typeface="Montserrat"/>
            </a:endParaRPr>
          </a:p>
          <a:p>
            <a:pPr indent="457200" lvl="0" marL="0" rtl="0" algn="ctr">
              <a:spcBef>
                <a:spcPts val="0"/>
              </a:spcBef>
              <a:spcAft>
                <a:spcPts val="0"/>
              </a:spcAft>
              <a:buNone/>
            </a:pPr>
            <a:r>
              <a:rPr b="1" lang="fr" sz="2400">
                <a:solidFill>
                  <a:srgbClr val="D93744"/>
                </a:solidFill>
                <a:latin typeface="Montserrat"/>
                <a:ea typeface="Montserrat"/>
                <a:cs typeface="Montserrat"/>
                <a:sym typeface="Montserrat"/>
              </a:rPr>
              <a:t>(This is our main topic today) </a:t>
            </a:r>
            <a:endParaRPr b="1" sz="2400">
              <a:solidFill>
                <a:srgbClr val="D93744"/>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216" name="Shape 216"/>
        <p:cNvGrpSpPr/>
        <p:nvPr/>
      </p:nvGrpSpPr>
      <p:grpSpPr>
        <a:xfrm>
          <a:off x="0" y="0"/>
          <a:ext cx="0" cy="0"/>
          <a:chOff x="0" y="0"/>
          <a:chExt cx="0" cy="0"/>
        </a:xfrm>
      </p:grpSpPr>
      <p:pic>
        <p:nvPicPr>
          <p:cNvPr id="217" name="Google Shape;217;p25"/>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218" name="Google Shape;218;p25"/>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219" name="Google Shape;219;p25"/>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220" name="Google Shape;220;p25"/>
          <p:cNvSpPr txBox="1"/>
          <p:nvPr/>
        </p:nvSpPr>
        <p:spPr>
          <a:xfrm>
            <a:off x="2192400" y="2093650"/>
            <a:ext cx="475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600">
                <a:solidFill>
                  <a:schemeClr val="lt1"/>
                </a:solidFill>
                <a:latin typeface="Montserrat ExtraBold"/>
                <a:ea typeface="Montserrat ExtraBold"/>
                <a:cs typeface="Montserrat ExtraBold"/>
                <a:sym typeface="Montserrat ExtraBold"/>
              </a:rPr>
              <a:t>Deep learning and NLP</a:t>
            </a:r>
            <a:endParaRPr sz="22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224" name="Shape 224"/>
        <p:cNvGrpSpPr/>
        <p:nvPr/>
      </p:nvGrpSpPr>
      <p:grpSpPr>
        <a:xfrm>
          <a:off x="0" y="0"/>
          <a:ext cx="0" cy="0"/>
          <a:chOff x="0" y="0"/>
          <a:chExt cx="0" cy="0"/>
        </a:xfrm>
      </p:grpSpPr>
      <p:pic>
        <p:nvPicPr>
          <p:cNvPr id="225" name="Google Shape;225;p26"/>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226" name="Google Shape;226;p26"/>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227" name="Google Shape;227;p26"/>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228" name="Google Shape;228;p26"/>
          <p:cNvSpPr txBox="1"/>
          <p:nvPr/>
        </p:nvSpPr>
        <p:spPr>
          <a:xfrm>
            <a:off x="2192400" y="900575"/>
            <a:ext cx="475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600">
                <a:solidFill>
                  <a:schemeClr val="lt1"/>
                </a:solidFill>
                <a:latin typeface="Montserrat ExtraBold"/>
                <a:ea typeface="Montserrat ExtraBold"/>
                <a:cs typeface="Montserrat ExtraBold"/>
                <a:sym typeface="Montserrat ExtraBold"/>
              </a:rPr>
              <a:t>Deep learning and NLP</a:t>
            </a:r>
            <a:endParaRPr sz="2200">
              <a:solidFill>
                <a:schemeClr val="lt1"/>
              </a:solidFill>
              <a:latin typeface="Montserrat ExtraBold"/>
              <a:ea typeface="Montserrat ExtraBold"/>
              <a:cs typeface="Montserrat ExtraBold"/>
              <a:sym typeface="Montserrat ExtraBold"/>
            </a:endParaRPr>
          </a:p>
        </p:txBody>
      </p:sp>
      <p:sp>
        <p:nvSpPr>
          <p:cNvPr id="229" name="Google Shape;229;p26"/>
          <p:cNvSpPr txBox="1"/>
          <p:nvPr/>
        </p:nvSpPr>
        <p:spPr>
          <a:xfrm>
            <a:off x="822900" y="1778450"/>
            <a:ext cx="7812600" cy="19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Machine learning gives good results in simple tasks with small datasets like sentiment analysis or text classification, but </a:t>
            </a:r>
            <a:r>
              <a:rPr b="1" lang="fr" sz="1800">
                <a:solidFill>
                  <a:schemeClr val="lt1"/>
                </a:solidFill>
                <a:latin typeface="Montserrat"/>
                <a:ea typeface="Montserrat"/>
                <a:cs typeface="Montserrat"/>
                <a:sym typeface="Montserrat"/>
              </a:rPr>
              <a:t>there are some cases where we should use a more complex model to recognize hidden patterns and gives other type of output, that’s where we prefer to use deep learning and neural networks</a:t>
            </a:r>
            <a:endParaRPr b="1" sz="18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5" name="Google Shape;23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6" name="Google Shape;236;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37" name="Google Shape;237;p27"/>
          <p:cNvPicPr preferRelativeResize="0"/>
          <p:nvPr/>
        </p:nvPicPr>
        <p:blipFill>
          <a:blip r:embed="rId4">
            <a:alphaModFix/>
          </a:blip>
          <a:stretch>
            <a:fillRect/>
          </a:stretch>
        </p:blipFill>
        <p:spPr>
          <a:xfrm>
            <a:off x="0" y="580800"/>
            <a:ext cx="9143999" cy="3221851"/>
          </a:xfrm>
          <a:prstGeom prst="rect">
            <a:avLst/>
          </a:prstGeom>
          <a:noFill/>
          <a:ln>
            <a:noFill/>
          </a:ln>
        </p:spPr>
      </p:pic>
      <p:cxnSp>
        <p:nvCxnSpPr>
          <p:cNvPr id="238" name="Google Shape;238;p27"/>
          <p:cNvCxnSpPr/>
          <p:nvPr/>
        </p:nvCxnSpPr>
        <p:spPr>
          <a:xfrm>
            <a:off x="1927625" y="4067375"/>
            <a:ext cx="5320200" cy="0"/>
          </a:xfrm>
          <a:prstGeom prst="straightConnector1">
            <a:avLst/>
          </a:prstGeom>
          <a:noFill/>
          <a:ln cap="flat" cmpd="sng" w="38100">
            <a:solidFill>
              <a:schemeClr val="dk2"/>
            </a:solidFill>
            <a:prstDash val="solid"/>
            <a:round/>
            <a:headEnd len="med" w="med" type="none"/>
            <a:tailEnd len="med" w="med" type="triangle"/>
          </a:ln>
        </p:spPr>
      </p:cxnSp>
      <p:sp>
        <p:nvSpPr>
          <p:cNvPr id="239" name="Google Shape;239;p27"/>
          <p:cNvSpPr txBox="1"/>
          <p:nvPr/>
        </p:nvSpPr>
        <p:spPr>
          <a:xfrm>
            <a:off x="2360675" y="4217625"/>
            <a:ext cx="42774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Data goes in one direction with no loops</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243" name="Shape 243"/>
        <p:cNvGrpSpPr/>
        <p:nvPr/>
      </p:nvGrpSpPr>
      <p:grpSpPr>
        <a:xfrm>
          <a:off x="0" y="0"/>
          <a:ext cx="0" cy="0"/>
          <a:chOff x="0" y="0"/>
          <a:chExt cx="0" cy="0"/>
        </a:xfrm>
      </p:grpSpPr>
      <p:pic>
        <p:nvPicPr>
          <p:cNvPr id="244" name="Google Shape;244;p28"/>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245" name="Google Shape;245;p28"/>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246" name="Google Shape;246;p28"/>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247" name="Google Shape;247;p28"/>
          <p:cNvSpPr txBox="1"/>
          <p:nvPr/>
        </p:nvSpPr>
        <p:spPr>
          <a:xfrm>
            <a:off x="533050" y="997800"/>
            <a:ext cx="7112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chemeClr val="lt1"/>
                </a:solidFill>
                <a:latin typeface="Montserrat ExtraBold"/>
                <a:ea typeface="Montserrat ExtraBold"/>
                <a:cs typeface="Montserrat ExtraBold"/>
                <a:sym typeface="Montserrat ExtraBold"/>
              </a:rPr>
              <a:t>What you’ve seen is called : </a:t>
            </a:r>
            <a:r>
              <a:rPr lang="fr" sz="2600">
                <a:solidFill>
                  <a:schemeClr val="lt1"/>
                </a:solidFill>
                <a:latin typeface="Montserrat ExtraBold"/>
                <a:ea typeface="Montserrat ExtraBold"/>
                <a:cs typeface="Montserrat ExtraBold"/>
                <a:sym typeface="Montserrat ExtraBold"/>
              </a:rPr>
              <a:t>feed forward NN</a:t>
            </a:r>
            <a:endParaRPr sz="2200">
              <a:solidFill>
                <a:schemeClr val="lt1"/>
              </a:solidFill>
              <a:latin typeface="Montserrat ExtraBold"/>
              <a:ea typeface="Montserrat ExtraBold"/>
              <a:cs typeface="Montserrat ExtraBold"/>
              <a:sym typeface="Montserrat ExtraBold"/>
            </a:endParaRPr>
          </a:p>
        </p:txBody>
      </p:sp>
      <p:sp>
        <p:nvSpPr>
          <p:cNvPr id="248" name="Google Shape;248;p28"/>
          <p:cNvSpPr txBox="1"/>
          <p:nvPr/>
        </p:nvSpPr>
        <p:spPr>
          <a:xfrm>
            <a:off x="533050" y="1607400"/>
            <a:ext cx="7112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lt1"/>
                </a:solidFill>
                <a:latin typeface="Montserrat"/>
                <a:ea typeface="Montserrat"/>
                <a:cs typeface="Montserrat"/>
                <a:sym typeface="Montserrat"/>
              </a:rPr>
              <a:t>It’s the most basic type of neural networks, but it has some </a:t>
            </a:r>
            <a:r>
              <a:rPr lang="fr" sz="1800">
                <a:solidFill>
                  <a:schemeClr val="lt1"/>
                </a:solidFill>
                <a:latin typeface="Montserrat"/>
                <a:ea typeface="Montserrat"/>
                <a:cs typeface="Montserrat"/>
                <a:sym typeface="Montserrat"/>
              </a:rPr>
              <a:t>limitations</a:t>
            </a:r>
            <a:r>
              <a:rPr lang="fr"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fr" sz="1800">
                <a:solidFill>
                  <a:schemeClr val="lt1"/>
                </a:solidFill>
                <a:latin typeface="Montserrat"/>
                <a:ea typeface="Montserrat"/>
                <a:cs typeface="Montserrat"/>
                <a:sym typeface="Montserrat"/>
              </a:rPr>
              <a:t>Has a fixed-sized input and returns fixed sized output</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fr" sz="1800">
                <a:solidFill>
                  <a:schemeClr val="lt1"/>
                </a:solidFill>
                <a:latin typeface="Montserrat"/>
                <a:ea typeface="Montserrat"/>
                <a:cs typeface="Montserrat"/>
                <a:sym typeface="Montserrat"/>
              </a:rPr>
              <a:t>No memorization of previous or next data</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fr" sz="1800">
                <a:solidFill>
                  <a:schemeClr val="lt1"/>
                </a:solidFill>
                <a:latin typeface="Montserrat"/>
                <a:ea typeface="Montserrat"/>
                <a:cs typeface="Montserrat"/>
                <a:sym typeface="Montserrat"/>
              </a:rPr>
              <a:t>Which will cause a real problem where dealing with </a:t>
            </a:r>
            <a:r>
              <a:rPr lang="fr" sz="1800" u="sng">
                <a:solidFill>
                  <a:schemeClr val="lt1"/>
                </a:solidFill>
                <a:latin typeface="Montserrat"/>
                <a:ea typeface="Montserrat"/>
                <a:cs typeface="Montserrat"/>
                <a:sym typeface="Montserrat"/>
              </a:rPr>
              <a:t>sequence data</a:t>
            </a:r>
            <a:r>
              <a:rPr lang="fr" sz="1800">
                <a:solidFill>
                  <a:schemeClr val="lt1"/>
                </a:solidFill>
                <a:latin typeface="Montserrat"/>
                <a:ea typeface="Montserrat"/>
                <a:cs typeface="Montserrat"/>
                <a:sym typeface="Montserrat"/>
              </a:rPr>
              <a:t> like nlp or time series</a:t>
            </a:r>
            <a:endParaRPr sz="18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54" name="Google Shape;254;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55" name="Google Shape;25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6" name="Google Shape;256;p29"/>
          <p:cNvSpPr txBox="1"/>
          <p:nvPr/>
        </p:nvSpPr>
        <p:spPr>
          <a:xfrm>
            <a:off x="575475" y="656050"/>
            <a:ext cx="8068800" cy="10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Example:</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fr" sz="1800">
                <a:solidFill>
                  <a:schemeClr val="dk2"/>
                </a:solidFill>
                <a:latin typeface="Montserrat"/>
                <a:ea typeface="Montserrat"/>
                <a:cs typeface="Montserrat"/>
                <a:sym typeface="Montserrat"/>
              </a:rPr>
              <a:t>despite the bad acting, </a:t>
            </a:r>
            <a:r>
              <a:rPr b="1" lang="fr" sz="1800">
                <a:solidFill>
                  <a:schemeClr val="dk2"/>
                </a:solidFill>
                <a:latin typeface="Montserrat"/>
                <a:ea typeface="Montserrat"/>
                <a:cs typeface="Montserrat"/>
                <a:sym typeface="Montserrat"/>
              </a:rPr>
              <a:t>This movie had a great story and I like it </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257" name="Google Shape;257;p29"/>
          <p:cNvSpPr txBox="1"/>
          <p:nvPr/>
        </p:nvSpPr>
        <p:spPr>
          <a:xfrm>
            <a:off x="575475" y="2279250"/>
            <a:ext cx="793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1"/>
                </a:solidFill>
                <a:latin typeface="Montserrat"/>
                <a:ea typeface="Montserrat"/>
                <a:cs typeface="Montserrat"/>
                <a:sym typeface="Montserrat"/>
              </a:rPr>
              <a:t>Problem: If we have to calculate the score of this movie, simple NN can ignore the bad acting and gives the movie 10/10: </a:t>
            </a:r>
            <a:r>
              <a:rPr lang="fr" sz="1600">
                <a:solidFill>
                  <a:schemeClr val="dk1"/>
                </a:solidFill>
                <a:latin typeface="Montserrat ExtraBold"/>
                <a:ea typeface="Montserrat ExtraBold"/>
                <a:cs typeface="Montserrat ExtraBold"/>
                <a:sym typeface="Montserrat ExtraBold"/>
              </a:rPr>
              <a:t>no context understanding</a:t>
            </a:r>
            <a:endParaRPr sz="1600">
              <a:solidFill>
                <a:schemeClr val="dk1"/>
              </a:solidFill>
              <a:latin typeface="Montserrat ExtraBold"/>
              <a:ea typeface="Montserrat ExtraBold"/>
              <a:cs typeface="Montserrat ExtraBold"/>
              <a:sym typeface="Montserrat ExtraBold"/>
            </a:endParaRPr>
          </a:p>
        </p:txBody>
      </p:sp>
      <p:sp>
        <p:nvSpPr>
          <p:cNvPr id="258" name="Google Shape;258;p29"/>
          <p:cNvSpPr txBox="1"/>
          <p:nvPr/>
        </p:nvSpPr>
        <p:spPr>
          <a:xfrm>
            <a:off x="2524125" y="3663675"/>
            <a:ext cx="403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rgbClr val="D93744"/>
                </a:solidFill>
                <a:latin typeface="Montserrat ExtraBold"/>
                <a:ea typeface="Montserrat ExtraBold"/>
                <a:cs typeface="Montserrat ExtraBold"/>
                <a:sym typeface="Montserrat ExtraBold"/>
              </a:rPr>
              <a:t>Solution</a:t>
            </a:r>
            <a:r>
              <a:rPr lang="fr" sz="1600">
                <a:solidFill>
                  <a:srgbClr val="D93744"/>
                </a:solidFill>
                <a:latin typeface="Montserrat ExtraBold"/>
                <a:ea typeface="Montserrat ExtraBold"/>
                <a:cs typeface="Montserrat ExtraBold"/>
                <a:sym typeface="Montserrat ExtraBold"/>
              </a:rPr>
              <a:t>: Recurrent neural network</a:t>
            </a:r>
            <a:endParaRPr sz="1600">
              <a:solidFill>
                <a:srgbClr val="D93744"/>
              </a:solidFill>
              <a:latin typeface="Montserrat ExtraBold"/>
              <a:ea typeface="Montserrat ExtraBold"/>
              <a:cs typeface="Montserrat ExtraBold"/>
              <a:sym typeface="Montserrat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262" name="Shape 262"/>
        <p:cNvGrpSpPr/>
        <p:nvPr/>
      </p:nvGrpSpPr>
      <p:grpSpPr>
        <a:xfrm>
          <a:off x="0" y="0"/>
          <a:ext cx="0" cy="0"/>
          <a:chOff x="0" y="0"/>
          <a:chExt cx="0" cy="0"/>
        </a:xfrm>
      </p:grpSpPr>
      <p:pic>
        <p:nvPicPr>
          <p:cNvPr id="263" name="Google Shape;263;p30"/>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264" name="Google Shape;264;p30"/>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265" name="Google Shape;265;p30"/>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266" name="Google Shape;266;p30"/>
          <p:cNvSpPr txBox="1"/>
          <p:nvPr/>
        </p:nvSpPr>
        <p:spPr>
          <a:xfrm>
            <a:off x="2098350" y="1006625"/>
            <a:ext cx="49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lt1"/>
                </a:solidFill>
                <a:latin typeface="Montserrat ExtraBold"/>
                <a:ea typeface="Montserrat ExtraBold"/>
                <a:cs typeface="Montserrat ExtraBold"/>
                <a:sym typeface="Montserrat ExtraBold"/>
              </a:rPr>
              <a:t>Recurrent neural networks (RNN)</a:t>
            </a:r>
            <a:endParaRPr sz="2200">
              <a:solidFill>
                <a:schemeClr val="lt1"/>
              </a:solidFill>
              <a:latin typeface="Montserrat ExtraBold"/>
              <a:ea typeface="Montserrat ExtraBold"/>
              <a:cs typeface="Montserrat ExtraBold"/>
              <a:sym typeface="Montserrat ExtraBold"/>
            </a:endParaRPr>
          </a:p>
        </p:txBody>
      </p:sp>
      <p:sp>
        <p:nvSpPr>
          <p:cNvPr id="267" name="Google Shape;267;p30"/>
          <p:cNvSpPr txBox="1"/>
          <p:nvPr/>
        </p:nvSpPr>
        <p:spPr>
          <a:xfrm>
            <a:off x="100200" y="1572050"/>
            <a:ext cx="89436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fr">
                <a:solidFill>
                  <a:schemeClr val="lt1"/>
                </a:solidFill>
                <a:latin typeface="Montserrat"/>
                <a:ea typeface="Montserrat"/>
                <a:cs typeface="Montserrat"/>
                <a:sym typeface="Montserrat"/>
              </a:rPr>
              <a:t>RNN works on the principle of saving the output layer and feeding it back to the input for the output prediction</a:t>
            </a:r>
            <a:endParaRPr>
              <a:solidFill>
                <a:schemeClr val="lt1"/>
              </a:solidFill>
              <a:latin typeface="Montserrat"/>
              <a:ea typeface="Montserrat"/>
              <a:cs typeface="Montserrat"/>
              <a:sym typeface="Montserrat"/>
            </a:endParaRPr>
          </a:p>
        </p:txBody>
      </p:sp>
      <p:pic>
        <p:nvPicPr>
          <p:cNvPr id="268" name="Google Shape;268;p30"/>
          <p:cNvPicPr preferRelativeResize="0"/>
          <p:nvPr/>
        </p:nvPicPr>
        <p:blipFill>
          <a:blip r:embed="rId6">
            <a:alphaModFix/>
          </a:blip>
          <a:stretch>
            <a:fillRect/>
          </a:stretch>
        </p:blipFill>
        <p:spPr>
          <a:xfrm>
            <a:off x="1251471" y="2187650"/>
            <a:ext cx="1694525" cy="2074675"/>
          </a:xfrm>
          <a:prstGeom prst="rect">
            <a:avLst/>
          </a:prstGeom>
          <a:noFill/>
          <a:ln>
            <a:noFill/>
          </a:ln>
        </p:spPr>
      </p:pic>
      <p:cxnSp>
        <p:nvCxnSpPr>
          <p:cNvPr id="269" name="Google Shape;269;p30"/>
          <p:cNvCxnSpPr>
            <a:stCxn id="267" idx="2"/>
          </p:cNvCxnSpPr>
          <p:nvPr/>
        </p:nvCxnSpPr>
        <p:spPr>
          <a:xfrm flipH="1">
            <a:off x="4570200" y="2187650"/>
            <a:ext cx="1800" cy="2082900"/>
          </a:xfrm>
          <a:prstGeom prst="straightConnector1">
            <a:avLst/>
          </a:prstGeom>
          <a:noFill/>
          <a:ln cap="flat" cmpd="sng" w="28575">
            <a:solidFill>
              <a:schemeClr val="lt1"/>
            </a:solidFill>
            <a:prstDash val="solid"/>
            <a:round/>
            <a:headEnd len="med" w="med" type="none"/>
            <a:tailEnd len="med" w="med" type="none"/>
          </a:ln>
        </p:spPr>
      </p:cxnSp>
      <p:sp>
        <p:nvSpPr>
          <p:cNvPr id="270" name="Google Shape;270;p30"/>
          <p:cNvSpPr txBox="1"/>
          <p:nvPr/>
        </p:nvSpPr>
        <p:spPr>
          <a:xfrm>
            <a:off x="5206400" y="2220300"/>
            <a:ext cx="3729600" cy="207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lang="fr" sz="1800">
                <a:solidFill>
                  <a:schemeClr val="lt1"/>
                </a:solidFill>
                <a:latin typeface="Montserrat"/>
                <a:ea typeface="Montserrat"/>
                <a:cs typeface="Montserrat"/>
                <a:sym typeface="Montserrat"/>
              </a:rPr>
              <a:t>Can handle sequence data</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fr" sz="1800">
                <a:solidFill>
                  <a:schemeClr val="lt1"/>
                </a:solidFill>
                <a:latin typeface="Montserrat"/>
                <a:ea typeface="Montserrat"/>
                <a:cs typeface="Montserrat"/>
                <a:sym typeface="Montserrat"/>
              </a:rPr>
              <a:t>consider the current and previous input</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fr" sz="1800">
                <a:solidFill>
                  <a:schemeClr val="lt1"/>
                </a:solidFill>
                <a:latin typeface="Montserrat"/>
                <a:ea typeface="Montserrat"/>
                <a:cs typeface="Montserrat"/>
                <a:sym typeface="Montserrat"/>
              </a:rPr>
              <a:t>Internal memory: to memorize the hidden state</a:t>
            </a:r>
            <a:endParaRPr sz="1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76" name="Google Shape;276;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77" name="Google Shape;277;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8" name="Google Shape;278;p31"/>
          <p:cNvSpPr txBox="1"/>
          <p:nvPr/>
        </p:nvSpPr>
        <p:spPr>
          <a:xfrm>
            <a:off x="537600" y="1451425"/>
            <a:ext cx="8068800" cy="10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Example:</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fr" sz="1800">
                <a:solidFill>
                  <a:schemeClr val="dk2"/>
                </a:solidFill>
                <a:latin typeface="Montserrat"/>
                <a:ea typeface="Montserrat"/>
                <a:cs typeface="Montserrat"/>
                <a:sym typeface="Montserrat"/>
              </a:rPr>
              <a:t>despite the bad acting, This movie had a great story and I like it </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279" name="Google Shape;279;p31"/>
          <p:cNvSpPr txBox="1"/>
          <p:nvPr/>
        </p:nvSpPr>
        <p:spPr>
          <a:xfrm>
            <a:off x="2321550" y="592825"/>
            <a:ext cx="450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Recurrent neural network</a:t>
            </a:r>
            <a:endParaRPr sz="2400">
              <a:solidFill>
                <a:srgbClr val="D93744"/>
              </a:solidFill>
              <a:latin typeface="Montserrat ExtraBold"/>
              <a:ea typeface="Montserrat ExtraBold"/>
              <a:cs typeface="Montserrat ExtraBold"/>
              <a:sym typeface="Montserrat ExtraBold"/>
            </a:endParaRPr>
          </a:p>
        </p:txBody>
      </p:sp>
      <p:sp>
        <p:nvSpPr>
          <p:cNvPr id="280" name="Google Shape;280;p31"/>
          <p:cNvSpPr txBox="1"/>
          <p:nvPr/>
        </p:nvSpPr>
        <p:spPr>
          <a:xfrm>
            <a:off x="672650" y="2495550"/>
            <a:ext cx="5745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D93744"/>
                </a:solidFill>
                <a:latin typeface="Montserrat"/>
                <a:ea typeface="Montserrat"/>
                <a:cs typeface="Montserrat"/>
                <a:sym typeface="Montserrat"/>
              </a:rPr>
              <a:t>x&lt;1&gt;</a:t>
            </a:r>
            <a:endParaRPr b="1">
              <a:solidFill>
                <a:srgbClr val="D93744"/>
              </a:solidFill>
              <a:latin typeface="Montserrat"/>
              <a:ea typeface="Montserrat"/>
              <a:cs typeface="Montserrat"/>
              <a:sym typeface="Montserrat"/>
            </a:endParaRPr>
          </a:p>
        </p:txBody>
      </p:sp>
      <p:sp>
        <p:nvSpPr>
          <p:cNvPr id="281" name="Google Shape;281;p31"/>
          <p:cNvSpPr txBox="1"/>
          <p:nvPr/>
        </p:nvSpPr>
        <p:spPr>
          <a:xfrm>
            <a:off x="1415975" y="2495550"/>
            <a:ext cx="651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D93744"/>
                </a:solidFill>
                <a:latin typeface="Montserrat"/>
                <a:ea typeface="Montserrat"/>
                <a:cs typeface="Montserrat"/>
                <a:sym typeface="Montserrat"/>
              </a:rPr>
              <a:t>x&lt;2&gt;</a:t>
            </a:r>
            <a:endParaRPr b="1">
              <a:solidFill>
                <a:srgbClr val="D93744"/>
              </a:solidFill>
              <a:latin typeface="Montserrat"/>
              <a:ea typeface="Montserrat"/>
              <a:cs typeface="Montserrat"/>
              <a:sym typeface="Montserrat"/>
            </a:endParaRPr>
          </a:p>
        </p:txBody>
      </p:sp>
      <p:sp>
        <p:nvSpPr>
          <p:cNvPr id="282" name="Google Shape;282;p31"/>
          <p:cNvSpPr txBox="1"/>
          <p:nvPr/>
        </p:nvSpPr>
        <p:spPr>
          <a:xfrm>
            <a:off x="1968050" y="2495550"/>
            <a:ext cx="651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D93744"/>
                </a:solidFill>
                <a:latin typeface="Montserrat"/>
                <a:ea typeface="Montserrat"/>
                <a:cs typeface="Montserrat"/>
                <a:sym typeface="Montserrat"/>
              </a:rPr>
              <a:t>x&lt;3&gt;</a:t>
            </a:r>
            <a:endParaRPr b="1">
              <a:solidFill>
                <a:srgbClr val="D93744"/>
              </a:solidFill>
              <a:latin typeface="Montserrat"/>
              <a:ea typeface="Montserrat"/>
              <a:cs typeface="Montserrat"/>
              <a:sym typeface="Montserrat"/>
            </a:endParaRPr>
          </a:p>
        </p:txBody>
      </p:sp>
      <p:sp>
        <p:nvSpPr>
          <p:cNvPr id="283" name="Google Shape;283;p31"/>
          <p:cNvSpPr txBox="1"/>
          <p:nvPr/>
        </p:nvSpPr>
        <p:spPr>
          <a:xfrm>
            <a:off x="2577650" y="2495550"/>
            <a:ext cx="651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D93744"/>
                </a:solidFill>
                <a:latin typeface="Montserrat"/>
                <a:ea typeface="Montserrat"/>
                <a:cs typeface="Montserrat"/>
                <a:sym typeface="Montserrat"/>
              </a:rPr>
              <a:t>x&lt;4&gt;</a:t>
            </a:r>
            <a:endParaRPr b="1">
              <a:solidFill>
                <a:srgbClr val="D93744"/>
              </a:solidFill>
              <a:latin typeface="Montserrat"/>
              <a:ea typeface="Montserrat"/>
              <a:cs typeface="Montserrat"/>
              <a:sym typeface="Montserrat"/>
            </a:endParaRPr>
          </a:p>
        </p:txBody>
      </p:sp>
      <p:sp>
        <p:nvSpPr>
          <p:cNvPr id="284" name="Google Shape;284;p31"/>
          <p:cNvSpPr txBox="1"/>
          <p:nvPr/>
        </p:nvSpPr>
        <p:spPr>
          <a:xfrm>
            <a:off x="7835450" y="2495550"/>
            <a:ext cx="651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D93744"/>
                </a:solidFill>
                <a:latin typeface="Montserrat"/>
                <a:ea typeface="Montserrat"/>
                <a:cs typeface="Montserrat"/>
                <a:sym typeface="Montserrat"/>
              </a:rPr>
              <a:t>x&lt;T&gt;</a:t>
            </a:r>
            <a:endParaRPr b="1">
              <a:solidFill>
                <a:srgbClr val="D93744"/>
              </a:solidFill>
              <a:latin typeface="Montserrat"/>
              <a:ea typeface="Montserrat"/>
              <a:cs typeface="Montserrat"/>
              <a:sym typeface="Montserrat"/>
            </a:endParaRPr>
          </a:p>
        </p:txBody>
      </p:sp>
      <p:sp>
        <p:nvSpPr>
          <p:cNvPr id="285" name="Google Shape;285;p31"/>
          <p:cNvSpPr txBox="1"/>
          <p:nvPr/>
        </p:nvSpPr>
        <p:spPr>
          <a:xfrm>
            <a:off x="3398975" y="2419900"/>
            <a:ext cx="4436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D93744"/>
                </a:solidFill>
              </a:rPr>
              <a:t>…								    ….</a:t>
            </a:r>
            <a:endParaRPr sz="1800">
              <a:solidFill>
                <a:srgbClr val="D93744"/>
              </a:solidFill>
            </a:endParaRPr>
          </a:p>
        </p:txBody>
      </p:sp>
      <p:sp>
        <p:nvSpPr>
          <p:cNvPr id="286" name="Google Shape;286;p31"/>
          <p:cNvSpPr txBox="1"/>
          <p:nvPr/>
        </p:nvSpPr>
        <p:spPr>
          <a:xfrm>
            <a:off x="598525" y="3306725"/>
            <a:ext cx="80934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rPr>
              <a:t>Don’t forget, each x&lt;i&gt; is a vector of numbers (result of embedding)</a:t>
            </a:r>
            <a:endParaRPr b="1"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63" name="Google Shape;63;p14"/>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64" name="Google Shape;64;p14"/>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65" name="Google Shape;65;p14"/>
          <p:cNvSpPr txBox="1"/>
          <p:nvPr/>
        </p:nvSpPr>
        <p:spPr>
          <a:xfrm>
            <a:off x="1543050" y="1486800"/>
            <a:ext cx="6057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500">
                <a:solidFill>
                  <a:schemeClr val="lt1"/>
                </a:solidFill>
                <a:latin typeface="Montserrat ExtraBold"/>
                <a:ea typeface="Montserrat ExtraBold"/>
                <a:cs typeface="Montserrat ExtraBold"/>
                <a:sym typeface="Montserrat ExtraBold"/>
              </a:rPr>
              <a:t>Deep learning in NLP</a:t>
            </a:r>
            <a:endParaRPr sz="3500">
              <a:solidFill>
                <a:schemeClr val="lt1"/>
              </a:solidFill>
              <a:latin typeface="Montserrat ExtraBold"/>
              <a:ea typeface="Montserrat ExtraBold"/>
              <a:cs typeface="Montserrat ExtraBold"/>
              <a:sym typeface="Montserrat ExtraBold"/>
            </a:endParaRPr>
          </a:p>
        </p:txBody>
      </p:sp>
      <p:sp>
        <p:nvSpPr>
          <p:cNvPr id="66" name="Google Shape;66;p14"/>
          <p:cNvSpPr txBox="1"/>
          <p:nvPr/>
        </p:nvSpPr>
        <p:spPr>
          <a:xfrm>
            <a:off x="2428475" y="2571750"/>
            <a:ext cx="441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lt1"/>
                </a:solidFill>
                <a:latin typeface="Nunito SemiBold"/>
                <a:ea typeface="Nunito SemiBold"/>
                <a:cs typeface="Nunito SemiBold"/>
                <a:sym typeface="Nunito SemiBold"/>
              </a:rPr>
              <a:t>Youcef Benali</a:t>
            </a:r>
            <a:endParaRPr sz="1800">
              <a:solidFill>
                <a:schemeClr val="lt1"/>
              </a:solidFill>
              <a:latin typeface="Nunito SemiBold"/>
              <a:ea typeface="Nunito SemiBold"/>
              <a:cs typeface="Nunito SemiBold"/>
              <a:sym typeface="Nunito SemiBold"/>
            </a:endParaRPr>
          </a:p>
          <a:p>
            <a:pPr indent="0" lvl="0" marL="0" rtl="0" algn="ctr">
              <a:spcBef>
                <a:spcPts val="0"/>
              </a:spcBef>
              <a:spcAft>
                <a:spcPts val="0"/>
              </a:spcAft>
              <a:buNone/>
            </a:pPr>
            <a:r>
              <a:rPr lang="fr" sz="1800">
                <a:solidFill>
                  <a:schemeClr val="lt1"/>
                </a:solidFill>
                <a:latin typeface="Nunito SemiBold"/>
                <a:ea typeface="Nunito SemiBold"/>
                <a:cs typeface="Nunito SemiBold"/>
                <a:sym typeface="Nunito SemiBold"/>
              </a:rPr>
              <a:t>HR manager of SOAI</a:t>
            </a:r>
            <a:endParaRPr sz="1800">
              <a:solidFill>
                <a:schemeClr val="lt1"/>
              </a:solidFill>
              <a:latin typeface="Nunito SemiBold"/>
              <a:ea typeface="Nunito SemiBold"/>
              <a:cs typeface="Nunito SemiBold"/>
              <a:sym typeface="Nunito SemiBold"/>
            </a:endParaRPr>
          </a:p>
          <a:p>
            <a:pPr indent="0" lvl="0" marL="0" rtl="0" algn="ctr">
              <a:spcBef>
                <a:spcPts val="0"/>
              </a:spcBef>
              <a:spcAft>
                <a:spcPts val="0"/>
              </a:spcAft>
              <a:buNone/>
            </a:pPr>
            <a:r>
              <a:rPr lang="fr" sz="1800">
                <a:solidFill>
                  <a:schemeClr val="lt1"/>
                </a:solidFill>
                <a:latin typeface="Nunito SemiBold"/>
                <a:ea typeface="Nunito SemiBold"/>
                <a:cs typeface="Nunito SemiBold"/>
                <a:sym typeface="Nunito SemiBold"/>
              </a:rPr>
              <a:t>Software engineering student at ESI Algiers</a:t>
            </a:r>
            <a:endParaRPr sz="1800">
              <a:solidFill>
                <a:schemeClr val="lt1"/>
              </a:solidFill>
              <a:latin typeface="Nunito SemiBold"/>
              <a:ea typeface="Nunito SemiBold"/>
              <a:cs typeface="Nunito SemiBold"/>
              <a:sym typeface="Nunito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92" name="Google Shape;292;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93" name="Google Shape;293;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4" name="Google Shape;294;p32"/>
          <p:cNvSpPr txBox="1"/>
          <p:nvPr/>
        </p:nvSpPr>
        <p:spPr>
          <a:xfrm>
            <a:off x="2321550" y="265850"/>
            <a:ext cx="450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Recurrent neural network</a:t>
            </a:r>
            <a:endParaRPr sz="2400">
              <a:solidFill>
                <a:srgbClr val="D93744"/>
              </a:solidFill>
              <a:latin typeface="Montserrat ExtraBold"/>
              <a:ea typeface="Montserrat ExtraBold"/>
              <a:cs typeface="Montserrat ExtraBold"/>
              <a:sym typeface="Montserrat ExtraBold"/>
            </a:endParaRPr>
          </a:p>
        </p:txBody>
      </p:sp>
      <p:sp>
        <p:nvSpPr>
          <p:cNvPr id="295" name="Google Shape;295;p32"/>
          <p:cNvSpPr txBox="1"/>
          <p:nvPr/>
        </p:nvSpPr>
        <p:spPr>
          <a:xfrm>
            <a:off x="1273650" y="3740375"/>
            <a:ext cx="74502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Montserrat"/>
                <a:ea typeface="Montserrat"/>
                <a:cs typeface="Montserrat"/>
                <a:sym typeface="Montserrat"/>
              </a:rPr>
              <a:t>a&lt;t&gt; = f(W</a:t>
            </a:r>
            <a:r>
              <a:rPr b="1" lang="fr" sz="1200">
                <a:solidFill>
                  <a:schemeClr val="dk1"/>
                </a:solidFill>
                <a:latin typeface="Montserrat"/>
                <a:ea typeface="Montserrat"/>
                <a:cs typeface="Montserrat"/>
                <a:sym typeface="Montserrat"/>
              </a:rPr>
              <a:t>aa </a:t>
            </a:r>
            <a:r>
              <a:rPr b="1" lang="fr" sz="1600">
                <a:solidFill>
                  <a:schemeClr val="dk1"/>
                </a:solidFill>
                <a:latin typeface="Montserrat"/>
                <a:ea typeface="Montserrat"/>
                <a:cs typeface="Montserrat"/>
                <a:sym typeface="Montserrat"/>
              </a:rPr>
              <a:t>. a&lt;t-1&gt; + </a:t>
            </a:r>
            <a:r>
              <a:rPr b="1" lang="fr" sz="1200">
                <a:solidFill>
                  <a:schemeClr val="dk1"/>
                </a:solidFill>
                <a:latin typeface="Montserrat"/>
                <a:ea typeface="Montserrat"/>
                <a:cs typeface="Montserrat"/>
                <a:sym typeface="Montserrat"/>
              </a:rPr>
              <a:t> </a:t>
            </a:r>
            <a:r>
              <a:rPr b="1" lang="fr" sz="1800">
                <a:solidFill>
                  <a:schemeClr val="dk1"/>
                </a:solidFill>
                <a:latin typeface="Montserrat"/>
                <a:ea typeface="Montserrat"/>
                <a:cs typeface="Montserrat"/>
                <a:sym typeface="Montserrat"/>
              </a:rPr>
              <a:t>W</a:t>
            </a:r>
            <a:r>
              <a:rPr b="1" lang="fr" sz="1200">
                <a:solidFill>
                  <a:schemeClr val="dk1"/>
                </a:solidFill>
                <a:latin typeface="Montserrat"/>
                <a:ea typeface="Montserrat"/>
                <a:cs typeface="Montserrat"/>
                <a:sym typeface="Montserrat"/>
              </a:rPr>
              <a:t>ax </a:t>
            </a:r>
            <a:r>
              <a:rPr b="1" lang="fr" sz="1600">
                <a:solidFill>
                  <a:schemeClr val="dk1"/>
                </a:solidFill>
                <a:latin typeface="Montserrat"/>
                <a:ea typeface="Montserrat"/>
                <a:cs typeface="Montserrat"/>
                <a:sym typeface="Montserrat"/>
              </a:rPr>
              <a:t>. x&lt;t&gt; + b</a:t>
            </a:r>
            <a:r>
              <a:rPr b="1" lang="fr" sz="1200">
                <a:solidFill>
                  <a:schemeClr val="dk1"/>
                </a:solidFill>
                <a:latin typeface="Montserrat"/>
                <a:ea typeface="Montserrat"/>
                <a:cs typeface="Montserrat"/>
                <a:sym typeface="Montserrat"/>
              </a:rPr>
              <a:t>a</a:t>
            </a:r>
            <a:r>
              <a:rPr b="1" lang="fr" sz="1600">
                <a:solidFill>
                  <a:schemeClr val="dk1"/>
                </a:solidFill>
                <a:latin typeface="Montserrat"/>
                <a:ea typeface="Montserrat"/>
                <a:cs typeface="Montserrat"/>
                <a:sym typeface="Montserrat"/>
              </a:rPr>
              <a:t>) 			</a:t>
            </a:r>
            <a:r>
              <a:rPr b="1" lang="fr" sz="1200">
                <a:solidFill>
                  <a:schemeClr val="dk1"/>
                </a:solidFill>
                <a:latin typeface="Montserrat"/>
                <a:ea typeface="Montserrat"/>
                <a:cs typeface="Montserrat"/>
                <a:sym typeface="Montserrat"/>
              </a:rPr>
              <a:t>f usually is tanh</a:t>
            </a:r>
            <a:r>
              <a:rPr b="1" lang="fr" sz="1600">
                <a:solidFill>
                  <a:schemeClr val="dk1"/>
                </a:solidFill>
                <a:latin typeface="Montserrat"/>
                <a:ea typeface="Montserrat"/>
                <a:cs typeface="Montserrat"/>
                <a:sym typeface="Montserrat"/>
              </a:rPr>
              <a:t>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fr" sz="1600">
                <a:solidFill>
                  <a:schemeClr val="dk1"/>
                </a:solidFill>
                <a:latin typeface="Montserrat"/>
                <a:ea typeface="Montserrat"/>
                <a:cs typeface="Montserrat"/>
                <a:sym typeface="Montserrat"/>
              </a:rPr>
              <a:t>y&lt;t&gt; = g(W</a:t>
            </a:r>
            <a:r>
              <a:rPr b="1" lang="fr" sz="1200">
                <a:solidFill>
                  <a:schemeClr val="dk1"/>
                </a:solidFill>
                <a:latin typeface="Montserrat"/>
                <a:ea typeface="Montserrat"/>
                <a:cs typeface="Montserrat"/>
                <a:sym typeface="Montserrat"/>
              </a:rPr>
              <a:t>ya </a:t>
            </a:r>
            <a:r>
              <a:rPr b="1" lang="fr" sz="1600">
                <a:solidFill>
                  <a:schemeClr val="dk1"/>
                </a:solidFill>
                <a:latin typeface="Montserrat"/>
                <a:ea typeface="Montserrat"/>
                <a:cs typeface="Montserrat"/>
                <a:sym typeface="Montserrat"/>
              </a:rPr>
              <a:t>. a&lt;t&gt; + b</a:t>
            </a:r>
            <a:r>
              <a:rPr b="1" lang="fr" sz="1200">
                <a:solidFill>
                  <a:schemeClr val="dk1"/>
                </a:solidFill>
                <a:latin typeface="Montserrat"/>
                <a:ea typeface="Montserrat"/>
                <a:cs typeface="Montserrat"/>
                <a:sym typeface="Montserrat"/>
              </a:rPr>
              <a:t>a</a:t>
            </a:r>
            <a:r>
              <a:rPr b="1" lang="fr" sz="1600">
                <a:solidFill>
                  <a:schemeClr val="dk1"/>
                </a:solidFill>
                <a:latin typeface="Montserrat"/>
                <a:ea typeface="Montserrat"/>
                <a:cs typeface="Montserrat"/>
                <a:sym typeface="Montserrat"/>
              </a:rPr>
              <a:t>)		</a:t>
            </a:r>
            <a:r>
              <a:rPr b="1" lang="fr" sz="1200">
                <a:solidFill>
                  <a:schemeClr val="dk1"/>
                </a:solidFill>
                <a:latin typeface="Montserrat"/>
                <a:ea typeface="Montserrat"/>
                <a:cs typeface="Montserrat"/>
                <a:sym typeface="Montserrat"/>
              </a:rPr>
              <a:t>g depends on the task (sigmoid, softmax …)</a:t>
            </a:r>
            <a:endParaRPr b="1" sz="1200">
              <a:solidFill>
                <a:schemeClr val="dk1"/>
              </a:solidFill>
              <a:latin typeface="Montserrat"/>
              <a:ea typeface="Montserrat"/>
              <a:cs typeface="Montserrat"/>
              <a:sym typeface="Montserrat"/>
            </a:endParaRPr>
          </a:p>
        </p:txBody>
      </p:sp>
      <p:pic>
        <p:nvPicPr>
          <p:cNvPr id="296" name="Google Shape;296;p32"/>
          <p:cNvPicPr preferRelativeResize="0"/>
          <p:nvPr/>
        </p:nvPicPr>
        <p:blipFill>
          <a:blip r:embed="rId4">
            <a:alphaModFix/>
          </a:blip>
          <a:stretch>
            <a:fillRect/>
          </a:stretch>
        </p:blipFill>
        <p:spPr>
          <a:xfrm>
            <a:off x="730523" y="819950"/>
            <a:ext cx="7392274" cy="2873375"/>
          </a:xfrm>
          <a:prstGeom prst="rect">
            <a:avLst/>
          </a:prstGeom>
          <a:noFill/>
          <a:ln>
            <a:noFill/>
          </a:ln>
        </p:spPr>
      </p:pic>
      <p:cxnSp>
        <p:nvCxnSpPr>
          <p:cNvPr id="297" name="Google Shape;297;p32"/>
          <p:cNvCxnSpPr/>
          <p:nvPr/>
        </p:nvCxnSpPr>
        <p:spPr>
          <a:xfrm>
            <a:off x="716875" y="1495625"/>
            <a:ext cx="177000" cy="37110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32"/>
          <p:cNvSpPr txBox="1"/>
          <p:nvPr/>
        </p:nvSpPr>
        <p:spPr>
          <a:xfrm>
            <a:off x="93925" y="930025"/>
            <a:ext cx="1422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2"/>
                </a:solidFill>
                <a:latin typeface="Montserrat"/>
                <a:ea typeface="Montserrat"/>
                <a:cs typeface="Montserrat"/>
                <a:sym typeface="Montserrat"/>
              </a:rPr>
              <a:t>Vector of zeros (generally)</a:t>
            </a:r>
            <a:endParaRPr b="1" sz="1000">
              <a:solidFill>
                <a:schemeClr val="dk2"/>
              </a:solidFill>
              <a:latin typeface="Montserrat"/>
              <a:ea typeface="Montserrat"/>
              <a:cs typeface="Montserrat"/>
              <a:sym typeface="Montserrat"/>
            </a:endParaRPr>
          </a:p>
        </p:txBody>
      </p:sp>
      <p:sp>
        <p:nvSpPr>
          <p:cNvPr id="299" name="Google Shape;299;p32"/>
          <p:cNvSpPr txBox="1"/>
          <p:nvPr/>
        </p:nvSpPr>
        <p:spPr>
          <a:xfrm>
            <a:off x="2413700" y="27971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ax</a:t>
            </a:r>
            <a:endParaRPr b="1" sz="1000">
              <a:solidFill>
                <a:schemeClr val="dk2"/>
              </a:solidFill>
              <a:latin typeface="Montserrat"/>
              <a:ea typeface="Montserrat"/>
              <a:cs typeface="Montserrat"/>
              <a:sym typeface="Montserrat"/>
            </a:endParaRPr>
          </a:p>
        </p:txBody>
      </p:sp>
      <p:sp>
        <p:nvSpPr>
          <p:cNvPr id="300" name="Google Shape;300;p32"/>
          <p:cNvSpPr txBox="1"/>
          <p:nvPr/>
        </p:nvSpPr>
        <p:spPr>
          <a:xfrm>
            <a:off x="3404300" y="27971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ax</a:t>
            </a:r>
            <a:endParaRPr b="1" sz="1000">
              <a:solidFill>
                <a:schemeClr val="dk2"/>
              </a:solidFill>
              <a:latin typeface="Montserrat"/>
              <a:ea typeface="Montserrat"/>
              <a:cs typeface="Montserrat"/>
              <a:sym typeface="Montserrat"/>
            </a:endParaRPr>
          </a:p>
        </p:txBody>
      </p:sp>
      <p:sp>
        <p:nvSpPr>
          <p:cNvPr id="301" name="Google Shape;301;p32"/>
          <p:cNvSpPr txBox="1"/>
          <p:nvPr/>
        </p:nvSpPr>
        <p:spPr>
          <a:xfrm>
            <a:off x="7366700" y="27971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ax</a:t>
            </a:r>
            <a:endParaRPr b="1" sz="1000">
              <a:solidFill>
                <a:schemeClr val="dk2"/>
              </a:solidFill>
              <a:latin typeface="Montserrat"/>
              <a:ea typeface="Montserrat"/>
              <a:cs typeface="Montserrat"/>
              <a:sym typeface="Montserrat"/>
            </a:endParaRPr>
          </a:p>
        </p:txBody>
      </p:sp>
      <p:sp>
        <p:nvSpPr>
          <p:cNvPr id="302" name="Google Shape;302;p32"/>
          <p:cNvSpPr txBox="1"/>
          <p:nvPr/>
        </p:nvSpPr>
        <p:spPr>
          <a:xfrm>
            <a:off x="2566100" y="21113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aa</a:t>
            </a:r>
            <a:endParaRPr b="1" sz="1000">
              <a:solidFill>
                <a:schemeClr val="dk2"/>
              </a:solidFill>
              <a:latin typeface="Montserrat"/>
              <a:ea typeface="Montserrat"/>
              <a:cs typeface="Montserrat"/>
              <a:sym typeface="Montserrat"/>
            </a:endParaRPr>
          </a:p>
        </p:txBody>
      </p:sp>
      <p:sp>
        <p:nvSpPr>
          <p:cNvPr id="303" name="Google Shape;303;p32"/>
          <p:cNvSpPr txBox="1"/>
          <p:nvPr/>
        </p:nvSpPr>
        <p:spPr>
          <a:xfrm>
            <a:off x="3709100" y="21113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aa</a:t>
            </a:r>
            <a:endParaRPr b="1" sz="1000">
              <a:solidFill>
                <a:schemeClr val="dk2"/>
              </a:solidFill>
              <a:latin typeface="Montserrat"/>
              <a:ea typeface="Montserrat"/>
              <a:cs typeface="Montserrat"/>
              <a:sym typeface="Montserrat"/>
            </a:endParaRPr>
          </a:p>
        </p:txBody>
      </p:sp>
      <p:sp>
        <p:nvSpPr>
          <p:cNvPr id="304" name="Google Shape;304;p32"/>
          <p:cNvSpPr txBox="1"/>
          <p:nvPr/>
        </p:nvSpPr>
        <p:spPr>
          <a:xfrm>
            <a:off x="6376100" y="21113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aa</a:t>
            </a:r>
            <a:endParaRPr b="1" sz="1000">
              <a:solidFill>
                <a:schemeClr val="dk2"/>
              </a:solidFill>
              <a:latin typeface="Montserrat"/>
              <a:ea typeface="Montserrat"/>
              <a:cs typeface="Montserrat"/>
              <a:sym typeface="Montserrat"/>
            </a:endParaRPr>
          </a:p>
        </p:txBody>
      </p:sp>
      <p:sp>
        <p:nvSpPr>
          <p:cNvPr id="305" name="Google Shape;305;p32"/>
          <p:cNvSpPr txBox="1"/>
          <p:nvPr/>
        </p:nvSpPr>
        <p:spPr>
          <a:xfrm>
            <a:off x="6757100" y="11969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y</a:t>
            </a:r>
            <a:r>
              <a:rPr b="1" lang="fr" sz="1000">
                <a:solidFill>
                  <a:schemeClr val="dk2"/>
                </a:solidFill>
                <a:latin typeface="Montserrat"/>
                <a:ea typeface="Montserrat"/>
                <a:cs typeface="Montserrat"/>
                <a:sym typeface="Montserrat"/>
              </a:rPr>
              <a:t>a</a:t>
            </a:r>
            <a:endParaRPr b="1" sz="1000">
              <a:solidFill>
                <a:schemeClr val="dk2"/>
              </a:solidFill>
              <a:latin typeface="Montserrat"/>
              <a:ea typeface="Montserrat"/>
              <a:cs typeface="Montserrat"/>
              <a:sym typeface="Montserrat"/>
            </a:endParaRPr>
          </a:p>
        </p:txBody>
      </p:sp>
      <p:sp>
        <p:nvSpPr>
          <p:cNvPr id="306" name="Google Shape;306;p32"/>
          <p:cNvSpPr txBox="1"/>
          <p:nvPr/>
        </p:nvSpPr>
        <p:spPr>
          <a:xfrm>
            <a:off x="2337500" y="11969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y</a:t>
            </a:r>
            <a:r>
              <a:rPr b="1" lang="fr" sz="1000">
                <a:solidFill>
                  <a:schemeClr val="dk2"/>
                </a:solidFill>
                <a:latin typeface="Montserrat"/>
                <a:ea typeface="Montserrat"/>
                <a:cs typeface="Montserrat"/>
                <a:sym typeface="Montserrat"/>
              </a:rPr>
              <a:t>a</a:t>
            </a:r>
            <a:endParaRPr b="1" sz="1000">
              <a:solidFill>
                <a:schemeClr val="dk2"/>
              </a:solidFill>
              <a:latin typeface="Montserrat"/>
              <a:ea typeface="Montserrat"/>
              <a:cs typeface="Montserrat"/>
              <a:sym typeface="Montserrat"/>
            </a:endParaRPr>
          </a:p>
        </p:txBody>
      </p:sp>
      <p:sp>
        <p:nvSpPr>
          <p:cNvPr id="307" name="Google Shape;307;p32"/>
          <p:cNvSpPr txBox="1"/>
          <p:nvPr/>
        </p:nvSpPr>
        <p:spPr>
          <a:xfrm>
            <a:off x="3404300" y="1196975"/>
            <a:ext cx="680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000">
                <a:solidFill>
                  <a:schemeClr val="dk2"/>
                </a:solidFill>
                <a:latin typeface="Montserrat"/>
                <a:ea typeface="Montserrat"/>
                <a:cs typeface="Montserrat"/>
                <a:sym typeface="Montserrat"/>
              </a:rPr>
              <a:t>y</a:t>
            </a:r>
            <a:r>
              <a:rPr b="1" lang="fr" sz="1000">
                <a:solidFill>
                  <a:schemeClr val="dk2"/>
                </a:solidFill>
                <a:latin typeface="Montserrat"/>
                <a:ea typeface="Montserrat"/>
                <a:cs typeface="Montserrat"/>
                <a:sym typeface="Montserrat"/>
              </a:rPr>
              <a:t>a</a:t>
            </a:r>
            <a:endParaRPr b="1" sz="10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13" name="Google Shape;313;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14" name="Google Shape;314;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5" name="Google Shape;315;p33"/>
          <p:cNvSpPr txBox="1"/>
          <p:nvPr/>
        </p:nvSpPr>
        <p:spPr>
          <a:xfrm>
            <a:off x="2321550" y="203825"/>
            <a:ext cx="450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Backpropagation</a:t>
            </a:r>
            <a:r>
              <a:rPr lang="fr" sz="2400">
                <a:solidFill>
                  <a:srgbClr val="D93744"/>
                </a:solidFill>
                <a:latin typeface="Montserrat ExtraBold"/>
                <a:ea typeface="Montserrat ExtraBold"/>
                <a:cs typeface="Montserrat ExtraBold"/>
                <a:sym typeface="Montserrat ExtraBold"/>
              </a:rPr>
              <a:t> through time</a:t>
            </a:r>
            <a:endParaRPr sz="2400">
              <a:solidFill>
                <a:srgbClr val="D93744"/>
              </a:solidFill>
              <a:latin typeface="Montserrat ExtraBold"/>
              <a:ea typeface="Montserrat ExtraBold"/>
              <a:cs typeface="Montserrat ExtraBold"/>
              <a:sym typeface="Montserrat ExtraBold"/>
            </a:endParaRPr>
          </a:p>
        </p:txBody>
      </p:sp>
      <p:pic>
        <p:nvPicPr>
          <p:cNvPr id="316" name="Google Shape;316;p33"/>
          <p:cNvPicPr preferRelativeResize="0"/>
          <p:nvPr/>
        </p:nvPicPr>
        <p:blipFill>
          <a:blip r:embed="rId4">
            <a:alphaModFix/>
          </a:blip>
          <a:stretch>
            <a:fillRect/>
          </a:stretch>
        </p:blipFill>
        <p:spPr>
          <a:xfrm>
            <a:off x="749573" y="1065425"/>
            <a:ext cx="7392274" cy="2873375"/>
          </a:xfrm>
          <a:prstGeom prst="rect">
            <a:avLst/>
          </a:prstGeom>
          <a:noFill/>
          <a:ln>
            <a:noFill/>
          </a:ln>
        </p:spPr>
      </p:pic>
      <p:cxnSp>
        <p:nvCxnSpPr>
          <p:cNvPr id="317" name="Google Shape;317;p33"/>
          <p:cNvCxnSpPr/>
          <p:nvPr/>
        </p:nvCxnSpPr>
        <p:spPr>
          <a:xfrm flipH="1" rot="10800000">
            <a:off x="1792600" y="2689775"/>
            <a:ext cx="295200" cy="4668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33"/>
          <p:cNvCxnSpPr/>
          <p:nvPr/>
        </p:nvCxnSpPr>
        <p:spPr>
          <a:xfrm flipH="1" rot="10800000">
            <a:off x="1811650" y="2680400"/>
            <a:ext cx="1352700" cy="4857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33"/>
          <p:cNvCxnSpPr/>
          <p:nvPr/>
        </p:nvCxnSpPr>
        <p:spPr>
          <a:xfrm flipH="1" rot="10800000">
            <a:off x="1878325" y="2689775"/>
            <a:ext cx="5210100" cy="50490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33"/>
          <p:cNvCxnSpPr/>
          <p:nvPr/>
        </p:nvCxnSpPr>
        <p:spPr>
          <a:xfrm>
            <a:off x="1792600" y="1346825"/>
            <a:ext cx="400200" cy="2571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33"/>
          <p:cNvCxnSpPr/>
          <p:nvPr/>
        </p:nvCxnSpPr>
        <p:spPr>
          <a:xfrm>
            <a:off x="1811650" y="1346825"/>
            <a:ext cx="1438200" cy="2952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33"/>
          <p:cNvCxnSpPr/>
          <p:nvPr/>
        </p:nvCxnSpPr>
        <p:spPr>
          <a:xfrm>
            <a:off x="1821175" y="1308725"/>
            <a:ext cx="5343600" cy="27630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p33"/>
          <p:cNvSpPr txBox="1"/>
          <p:nvPr/>
        </p:nvSpPr>
        <p:spPr>
          <a:xfrm>
            <a:off x="868675" y="1022975"/>
            <a:ext cx="9525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200">
                <a:solidFill>
                  <a:schemeClr val="dk2"/>
                </a:solidFill>
                <a:latin typeface="Montserrat"/>
                <a:ea typeface="Montserrat"/>
                <a:cs typeface="Montserrat"/>
                <a:sym typeface="Montserrat"/>
              </a:rPr>
              <a:t>y</a:t>
            </a:r>
            <a:r>
              <a:rPr b="1" lang="fr" sz="1800">
                <a:solidFill>
                  <a:schemeClr val="dk2"/>
                </a:solidFill>
                <a:latin typeface="Montserrat"/>
                <a:ea typeface="Montserrat"/>
                <a:cs typeface="Montserrat"/>
                <a:sym typeface="Montserrat"/>
              </a:rPr>
              <a:t>,b</a:t>
            </a:r>
            <a:r>
              <a:rPr b="1" lang="fr" sz="1200">
                <a:solidFill>
                  <a:schemeClr val="dk2"/>
                </a:solidFill>
                <a:latin typeface="Montserrat"/>
                <a:ea typeface="Montserrat"/>
                <a:cs typeface="Montserrat"/>
                <a:sym typeface="Montserrat"/>
              </a:rPr>
              <a:t>y</a:t>
            </a:r>
            <a:endParaRPr b="1" sz="1800">
              <a:solidFill>
                <a:schemeClr val="dk2"/>
              </a:solidFill>
              <a:latin typeface="Montserrat"/>
              <a:ea typeface="Montserrat"/>
              <a:cs typeface="Montserrat"/>
              <a:sym typeface="Montserrat"/>
            </a:endParaRPr>
          </a:p>
        </p:txBody>
      </p:sp>
      <p:sp>
        <p:nvSpPr>
          <p:cNvPr id="324" name="Google Shape;324;p33"/>
          <p:cNvSpPr txBox="1"/>
          <p:nvPr/>
        </p:nvSpPr>
        <p:spPr>
          <a:xfrm>
            <a:off x="1009525" y="2999575"/>
            <a:ext cx="86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2"/>
                </a:solidFill>
                <a:latin typeface="Montserrat"/>
                <a:ea typeface="Montserrat"/>
                <a:cs typeface="Montserrat"/>
                <a:sym typeface="Montserrat"/>
              </a:rPr>
              <a:t>W</a:t>
            </a:r>
            <a:r>
              <a:rPr b="1" lang="fr" sz="1200">
                <a:solidFill>
                  <a:schemeClr val="dk2"/>
                </a:solidFill>
                <a:latin typeface="Montserrat"/>
                <a:ea typeface="Montserrat"/>
                <a:cs typeface="Montserrat"/>
                <a:sym typeface="Montserrat"/>
              </a:rPr>
              <a:t>a</a:t>
            </a:r>
            <a:r>
              <a:rPr b="1" lang="fr" sz="1800">
                <a:solidFill>
                  <a:schemeClr val="dk2"/>
                </a:solidFill>
                <a:latin typeface="Montserrat"/>
                <a:ea typeface="Montserrat"/>
                <a:cs typeface="Montserrat"/>
                <a:sym typeface="Montserrat"/>
              </a:rPr>
              <a:t>,b</a:t>
            </a:r>
            <a:r>
              <a:rPr b="1" lang="fr" sz="1200">
                <a:solidFill>
                  <a:schemeClr val="dk2"/>
                </a:solidFill>
                <a:latin typeface="Montserrat"/>
                <a:ea typeface="Montserrat"/>
                <a:cs typeface="Montserrat"/>
                <a:sym typeface="Montserrat"/>
              </a:rPr>
              <a:t>a</a:t>
            </a:r>
            <a:endParaRPr b="1" sz="1200">
              <a:solidFill>
                <a:schemeClr val="dk2"/>
              </a:solidFill>
              <a:latin typeface="Montserrat"/>
              <a:ea typeface="Montserrat"/>
              <a:cs typeface="Montserrat"/>
              <a:sym typeface="Montserrat"/>
            </a:endParaRPr>
          </a:p>
        </p:txBody>
      </p:sp>
      <p:sp>
        <p:nvSpPr>
          <p:cNvPr id="325" name="Google Shape;325;p33"/>
          <p:cNvSpPr txBox="1"/>
          <p:nvPr/>
        </p:nvSpPr>
        <p:spPr>
          <a:xfrm>
            <a:off x="1278250" y="4109075"/>
            <a:ext cx="26004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D93744"/>
                </a:solidFill>
                <a:latin typeface="Montserrat"/>
                <a:ea typeface="Montserrat"/>
                <a:cs typeface="Montserrat"/>
                <a:sym typeface="Montserrat"/>
              </a:rPr>
              <a:t>Loss function: MSE</a:t>
            </a:r>
            <a:endParaRPr b="1" sz="1800">
              <a:solidFill>
                <a:srgbClr val="D93744"/>
              </a:solidFill>
              <a:latin typeface="Montserrat"/>
              <a:ea typeface="Montserrat"/>
              <a:cs typeface="Montserrat"/>
              <a:sym typeface="Montserrat"/>
            </a:endParaRPr>
          </a:p>
        </p:txBody>
      </p:sp>
      <p:pic>
        <p:nvPicPr>
          <p:cNvPr id="326" name="Google Shape;326;p33"/>
          <p:cNvPicPr preferRelativeResize="0"/>
          <p:nvPr/>
        </p:nvPicPr>
        <p:blipFill>
          <a:blip r:embed="rId5">
            <a:alphaModFix/>
          </a:blip>
          <a:stretch>
            <a:fillRect/>
          </a:stretch>
        </p:blipFill>
        <p:spPr>
          <a:xfrm>
            <a:off x="4062413" y="3819525"/>
            <a:ext cx="2105025" cy="93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32" name="Google Shape;332;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33" name="Google Shape;333;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4" name="Google Shape;334;p34"/>
          <p:cNvSpPr txBox="1"/>
          <p:nvPr/>
        </p:nvSpPr>
        <p:spPr>
          <a:xfrm>
            <a:off x="2321550" y="203825"/>
            <a:ext cx="450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Backpropagation through time</a:t>
            </a:r>
            <a:endParaRPr sz="2400">
              <a:solidFill>
                <a:srgbClr val="D93744"/>
              </a:solidFill>
              <a:latin typeface="Montserrat ExtraBold"/>
              <a:ea typeface="Montserrat ExtraBold"/>
              <a:cs typeface="Montserrat ExtraBold"/>
              <a:sym typeface="Montserrat ExtraBold"/>
            </a:endParaRPr>
          </a:p>
        </p:txBody>
      </p:sp>
      <p:pic>
        <p:nvPicPr>
          <p:cNvPr id="335" name="Google Shape;335;p34"/>
          <p:cNvPicPr preferRelativeResize="0"/>
          <p:nvPr/>
        </p:nvPicPr>
        <p:blipFill>
          <a:blip r:embed="rId4">
            <a:alphaModFix/>
          </a:blip>
          <a:stretch>
            <a:fillRect/>
          </a:stretch>
        </p:blipFill>
        <p:spPr>
          <a:xfrm>
            <a:off x="173350" y="744575"/>
            <a:ext cx="3169475" cy="4135050"/>
          </a:xfrm>
          <a:prstGeom prst="rect">
            <a:avLst/>
          </a:prstGeom>
          <a:noFill/>
          <a:ln>
            <a:noFill/>
          </a:ln>
        </p:spPr>
      </p:pic>
      <p:pic>
        <p:nvPicPr>
          <p:cNvPr id="336" name="Google Shape;336;p34"/>
          <p:cNvPicPr preferRelativeResize="0"/>
          <p:nvPr/>
        </p:nvPicPr>
        <p:blipFill>
          <a:blip r:embed="rId5">
            <a:alphaModFix/>
          </a:blip>
          <a:stretch>
            <a:fillRect/>
          </a:stretch>
        </p:blipFill>
        <p:spPr>
          <a:xfrm>
            <a:off x="4257675" y="2119313"/>
            <a:ext cx="3714750" cy="1076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42" name="Google Shape;342;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43" name="Google Shape;343;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4" name="Google Shape;344;p35"/>
          <p:cNvSpPr txBox="1"/>
          <p:nvPr/>
        </p:nvSpPr>
        <p:spPr>
          <a:xfrm>
            <a:off x="2321550" y="203825"/>
            <a:ext cx="450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Backpropagation through time</a:t>
            </a:r>
            <a:endParaRPr sz="2400">
              <a:solidFill>
                <a:srgbClr val="D93744"/>
              </a:solidFill>
              <a:latin typeface="Montserrat ExtraBold"/>
              <a:ea typeface="Montserrat ExtraBold"/>
              <a:cs typeface="Montserrat ExtraBold"/>
              <a:sym typeface="Montserrat ExtraBold"/>
            </a:endParaRPr>
          </a:p>
        </p:txBody>
      </p:sp>
      <p:pic>
        <p:nvPicPr>
          <p:cNvPr id="345" name="Google Shape;345;p35"/>
          <p:cNvPicPr preferRelativeResize="0"/>
          <p:nvPr/>
        </p:nvPicPr>
        <p:blipFill>
          <a:blip r:embed="rId4">
            <a:alphaModFix/>
          </a:blip>
          <a:stretch>
            <a:fillRect/>
          </a:stretch>
        </p:blipFill>
        <p:spPr>
          <a:xfrm>
            <a:off x="1418275" y="992225"/>
            <a:ext cx="6422699" cy="370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51" name="Google Shape;351;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52" name="Google Shape;352;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3" name="Google Shape;353;p36"/>
          <p:cNvSpPr txBox="1"/>
          <p:nvPr/>
        </p:nvSpPr>
        <p:spPr>
          <a:xfrm>
            <a:off x="2430775" y="1127225"/>
            <a:ext cx="555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D93744"/>
                </a:solidFill>
                <a:latin typeface="Montserrat"/>
                <a:ea typeface="Montserrat"/>
                <a:cs typeface="Montserrat"/>
                <a:sym typeface="Montserrat"/>
              </a:rPr>
              <a:t>Wrap up (Equations of weights and biases)</a:t>
            </a:r>
            <a:endParaRPr b="1" sz="1600">
              <a:solidFill>
                <a:srgbClr val="D93744"/>
              </a:solidFill>
              <a:latin typeface="Montserrat"/>
              <a:ea typeface="Montserrat"/>
              <a:cs typeface="Montserrat"/>
              <a:sym typeface="Montserrat"/>
            </a:endParaRPr>
          </a:p>
        </p:txBody>
      </p:sp>
      <p:sp>
        <p:nvSpPr>
          <p:cNvPr id="354" name="Google Shape;354;p36"/>
          <p:cNvSpPr txBox="1"/>
          <p:nvPr/>
        </p:nvSpPr>
        <p:spPr>
          <a:xfrm>
            <a:off x="2321550" y="203825"/>
            <a:ext cx="450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Backpropagation through time</a:t>
            </a:r>
            <a:endParaRPr sz="2400">
              <a:solidFill>
                <a:srgbClr val="D93744"/>
              </a:solidFill>
              <a:latin typeface="Montserrat ExtraBold"/>
              <a:ea typeface="Montserrat ExtraBold"/>
              <a:cs typeface="Montserrat ExtraBold"/>
              <a:sym typeface="Montserrat ExtraBold"/>
            </a:endParaRPr>
          </a:p>
        </p:txBody>
      </p:sp>
      <p:pic>
        <p:nvPicPr>
          <p:cNvPr id="355" name="Google Shape;355;p36"/>
          <p:cNvPicPr preferRelativeResize="0"/>
          <p:nvPr/>
        </p:nvPicPr>
        <p:blipFill rotWithShape="1">
          <a:blip r:embed="rId4">
            <a:alphaModFix/>
          </a:blip>
          <a:srcRect b="41961" l="0" r="0" t="0"/>
          <a:stretch/>
        </p:blipFill>
        <p:spPr>
          <a:xfrm>
            <a:off x="882275" y="1533525"/>
            <a:ext cx="7379450" cy="2985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61" name="Google Shape;361;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62" name="Google Shape;362;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3" name="Google Shape;363;p37"/>
          <p:cNvSpPr txBox="1"/>
          <p:nvPr/>
        </p:nvSpPr>
        <p:spPr>
          <a:xfrm>
            <a:off x="2430775" y="1127225"/>
            <a:ext cx="5553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D93744"/>
                </a:solidFill>
                <a:latin typeface="Montserrat"/>
                <a:ea typeface="Montserrat"/>
                <a:cs typeface="Montserrat"/>
                <a:sym typeface="Montserrat"/>
              </a:rPr>
              <a:t>Wrap up (Equations of weights and biases)</a:t>
            </a:r>
            <a:endParaRPr b="1" sz="1600">
              <a:solidFill>
                <a:srgbClr val="D93744"/>
              </a:solidFill>
              <a:latin typeface="Montserrat"/>
              <a:ea typeface="Montserrat"/>
              <a:cs typeface="Montserrat"/>
              <a:sym typeface="Montserrat"/>
            </a:endParaRPr>
          </a:p>
        </p:txBody>
      </p:sp>
      <p:sp>
        <p:nvSpPr>
          <p:cNvPr id="364" name="Google Shape;364;p37"/>
          <p:cNvSpPr txBox="1"/>
          <p:nvPr/>
        </p:nvSpPr>
        <p:spPr>
          <a:xfrm>
            <a:off x="2321550" y="203825"/>
            <a:ext cx="450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Backpropagation through time</a:t>
            </a:r>
            <a:endParaRPr sz="2400">
              <a:solidFill>
                <a:srgbClr val="D93744"/>
              </a:solidFill>
              <a:latin typeface="Montserrat ExtraBold"/>
              <a:ea typeface="Montserrat ExtraBold"/>
              <a:cs typeface="Montserrat ExtraBold"/>
              <a:sym typeface="Montserrat ExtraBold"/>
            </a:endParaRPr>
          </a:p>
        </p:txBody>
      </p:sp>
      <p:pic>
        <p:nvPicPr>
          <p:cNvPr id="365" name="Google Shape;365;p37"/>
          <p:cNvPicPr preferRelativeResize="0"/>
          <p:nvPr/>
        </p:nvPicPr>
        <p:blipFill>
          <a:blip r:embed="rId4">
            <a:alphaModFix/>
          </a:blip>
          <a:stretch>
            <a:fillRect/>
          </a:stretch>
        </p:blipFill>
        <p:spPr>
          <a:xfrm>
            <a:off x="838200" y="1776413"/>
            <a:ext cx="7467600" cy="2562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369" name="Shape 369"/>
        <p:cNvGrpSpPr/>
        <p:nvPr/>
      </p:nvGrpSpPr>
      <p:grpSpPr>
        <a:xfrm>
          <a:off x="0" y="0"/>
          <a:ext cx="0" cy="0"/>
          <a:chOff x="0" y="0"/>
          <a:chExt cx="0" cy="0"/>
        </a:xfrm>
      </p:grpSpPr>
      <p:pic>
        <p:nvPicPr>
          <p:cNvPr id="370" name="Google Shape;370;p38"/>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371" name="Google Shape;371;p38"/>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372" name="Google Shape;372;p38"/>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373" name="Google Shape;373;p38"/>
          <p:cNvSpPr txBox="1"/>
          <p:nvPr/>
        </p:nvSpPr>
        <p:spPr>
          <a:xfrm>
            <a:off x="2989625" y="527200"/>
            <a:ext cx="3287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200">
                <a:solidFill>
                  <a:schemeClr val="lt1"/>
                </a:solidFill>
                <a:latin typeface="Montserrat ExtraBold"/>
                <a:ea typeface="Montserrat ExtraBold"/>
                <a:cs typeface="Montserrat ExtraBold"/>
                <a:sym typeface="Montserrat ExtraBold"/>
              </a:rPr>
              <a:t>Types of RNN</a:t>
            </a:r>
            <a:endParaRPr sz="3200">
              <a:solidFill>
                <a:schemeClr val="lt1"/>
              </a:solidFill>
              <a:latin typeface="Montserrat ExtraBold"/>
              <a:ea typeface="Montserrat ExtraBold"/>
              <a:cs typeface="Montserrat ExtraBold"/>
              <a:sym typeface="Montserrat ExtraBold"/>
            </a:endParaRPr>
          </a:p>
        </p:txBody>
      </p:sp>
      <p:pic>
        <p:nvPicPr>
          <p:cNvPr id="374" name="Google Shape;374;p38"/>
          <p:cNvPicPr preferRelativeResize="0"/>
          <p:nvPr/>
        </p:nvPicPr>
        <p:blipFill>
          <a:blip r:embed="rId6">
            <a:alphaModFix/>
          </a:blip>
          <a:stretch>
            <a:fillRect/>
          </a:stretch>
        </p:blipFill>
        <p:spPr>
          <a:xfrm>
            <a:off x="1528325" y="1472950"/>
            <a:ext cx="62103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378" name="Shape 378"/>
        <p:cNvGrpSpPr/>
        <p:nvPr/>
      </p:nvGrpSpPr>
      <p:grpSpPr>
        <a:xfrm>
          <a:off x="0" y="0"/>
          <a:ext cx="0" cy="0"/>
          <a:chOff x="0" y="0"/>
          <a:chExt cx="0" cy="0"/>
        </a:xfrm>
      </p:grpSpPr>
      <p:pic>
        <p:nvPicPr>
          <p:cNvPr id="379" name="Google Shape;379;p39"/>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380" name="Google Shape;380;p39"/>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381" name="Google Shape;381;p39"/>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382" name="Google Shape;382;p39"/>
          <p:cNvSpPr txBox="1"/>
          <p:nvPr/>
        </p:nvSpPr>
        <p:spPr>
          <a:xfrm>
            <a:off x="2735850" y="972925"/>
            <a:ext cx="367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chemeClr val="lt1"/>
                </a:solidFill>
                <a:latin typeface="Montserrat ExtraBold"/>
                <a:ea typeface="Montserrat ExtraBold"/>
                <a:cs typeface="Montserrat ExtraBold"/>
                <a:sym typeface="Montserrat ExtraBold"/>
              </a:rPr>
              <a:t>Advanced RNNs</a:t>
            </a:r>
            <a:endParaRPr sz="900"/>
          </a:p>
        </p:txBody>
      </p:sp>
      <p:cxnSp>
        <p:nvCxnSpPr>
          <p:cNvPr id="383" name="Google Shape;383;p39"/>
          <p:cNvCxnSpPr/>
          <p:nvPr/>
        </p:nvCxnSpPr>
        <p:spPr>
          <a:xfrm flipH="1">
            <a:off x="2431300" y="1698875"/>
            <a:ext cx="1343400" cy="742500"/>
          </a:xfrm>
          <a:prstGeom prst="straightConnector1">
            <a:avLst/>
          </a:prstGeom>
          <a:noFill/>
          <a:ln cap="flat" cmpd="sng" w="28575">
            <a:solidFill>
              <a:schemeClr val="lt1"/>
            </a:solidFill>
            <a:prstDash val="solid"/>
            <a:round/>
            <a:headEnd len="med" w="med" type="none"/>
            <a:tailEnd len="med" w="med" type="triangle"/>
          </a:ln>
        </p:spPr>
      </p:cxnSp>
      <p:cxnSp>
        <p:nvCxnSpPr>
          <p:cNvPr id="384" name="Google Shape;384;p39"/>
          <p:cNvCxnSpPr/>
          <p:nvPr/>
        </p:nvCxnSpPr>
        <p:spPr>
          <a:xfrm>
            <a:off x="5303600" y="1698875"/>
            <a:ext cx="1141500" cy="660900"/>
          </a:xfrm>
          <a:prstGeom prst="straightConnector1">
            <a:avLst/>
          </a:prstGeom>
          <a:noFill/>
          <a:ln cap="flat" cmpd="sng" w="28575">
            <a:solidFill>
              <a:schemeClr val="lt1"/>
            </a:solidFill>
            <a:prstDash val="solid"/>
            <a:round/>
            <a:headEnd len="med" w="med" type="none"/>
            <a:tailEnd len="med" w="med" type="triangle"/>
          </a:ln>
        </p:spPr>
      </p:cxnSp>
      <p:sp>
        <p:nvSpPr>
          <p:cNvPr id="385" name="Google Shape;385;p39"/>
          <p:cNvSpPr txBox="1"/>
          <p:nvPr/>
        </p:nvSpPr>
        <p:spPr>
          <a:xfrm>
            <a:off x="902475" y="2609175"/>
            <a:ext cx="25629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Gate</a:t>
            </a:r>
            <a:r>
              <a:rPr b="1" lang="fr" sz="1800">
                <a:solidFill>
                  <a:schemeClr val="lt1"/>
                </a:solidFill>
                <a:latin typeface="Montserrat"/>
                <a:ea typeface="Montserrat"/>
                <a:cs typeface="Montserrat"/>
                <a:sym typeface="Montserrat"/>
              </a:rPr>
              <a:t> </a:t>
            </a:r>
            <a:r>
              <a:rPr b="1" lang="fr" sz="1800">
                <a:solidFill>
                  <a:schemeClr val="lt1"/>
                </a:solidFill>
                <a:latin typeface="Montserrat"/>
                <a:ea typeface="Montserrat"/>
                <a:cs typeface="Montserrat"/>
                <a:sym typeface="Montserrat"/>
              </a:rPr>
              <a:t>recurrent</a:t>
            </a:r>
            <a:r>
              <a:rPr b="1" lang="fr" sz="1800">
                <a:solidFill>
                  <a:schemeClr val="lt1"/>
                </a:solidFill>
                <a:latin typeface="Montserrat"/>
                <a:ea typeface="Montserrat"/>
                <a:cs typeface="Montserrat"/>
                <a:sym typeface="Montserrat"/>
              </a:rPr>
              <a:t> unit (GRU)</a:t>
            </a:r>
            <a:endParaRPr b="1" sz="1800">
              <a:solidFill>
                <a:schemeClr val="lt1"/>
              </a:solidFill>
              <a:latin typeface="Montserrat"/>
              <a:ea typeface="Montserrat"/>
              <a:cs typeface="Montserrat"/>
              <a:sym typeface="Montserrat"/>
            </a:endParaRPr>
          </a:p>
        </p:txBody>
      </p:sp>
      <p:sp>
        <p:nvSpPr>
          <p:cNvPr id="386" name="Google Shape;386;p39"/>
          <p:cNvSpPr txBox="1"/>
          <p:nvPr/>
        </p:nvSpPr>
        <p:spPr>
          <a:xfrm>
            <a:off x="5312450" y="2609175"/>
            <a:ext cx="32787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Long short Term Memory</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(LSTM)</a:t>
            </a:r>
            <a:endParaRPr b="1" sz="18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390" name="Shape 390"/>
        <p:cNvGrpSpPr/>
        <p:nvPr/>
      </p:nvGrpSpPr>
      <p:grpSpPr>
        <a:xfrm>
          <a:off x="0" y="0"/>
          <a:ext cx="0" cy="0"/>
          <a:chOff x="0" y="0"/>
          <a:chExt cx="0" cy="0"/>
        </a:xfrm>
      </p:grpSpPr>
      <p:pic>
        <p:nvPicPr>
          <p:cNvPr id="391" name="Google Shape;391;p40"/>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392" name="Google Shape;392;p40"/>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393" name="Google Shape;393;p40"/>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394" name="Google Shape;394;p40"/>
          <p:cNvSpPr txBox="1"/>
          <p:nvPr/>
        </p:nvSpPr>
        <p:spPr>
          <a:xfrm>
            <a:off x="0" y="658600"/>
            <a:ext cx="367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chemeClr val="lt1"/>
                </a:solidFill>
                <a:latin typeface="Montserrat ExtraBold"/>
                <a:ea typeface="Montserrat ExtraBold"/>
                <a:cs typeface="Montserrat ExtraBold"/>
                <a:sym typeface="Montserrat ExtraBold"/>
              </a:rPr>
              <a:t>Motivation</a:t>
            </a:r>
            <a:endParaRPr sz="900"/>
          </a:p>
        </p:txBody>
      </p:sp>
      <p:sp>
        <p:nvSpPr>
          <p:cNvPr id="395" name="Google Shape;395;p40"/>
          <p:cNvSpPr txBox="1"/>
          <p:nvPr/>
        </p:nvSpPr>
        <p:spPr>
          <a:xfrm>
            <a:off x="954300" y="1584950"/>
            <a:ext cx="6610500" cy="21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lt1"/>
                </a:solidFill>
                <a:latin typeface="Montserrat"/>
                <a:ea typeface="Montserrat"/>
                <a:cs typeface="Montserrat"/>
                <a:sym typeface="Montserrat"/>
              </a:rPr>
              <a:t>vanishing gradients problem: </a:t>
            </a:r>
            <a:r>
              <a:rPr lang="fr" sz="1800">
                <a:solidFill>
                  <a:schemeClr val="lt1"/>
                </a:solidFill>
                <a:latin typeface="Montserrat"/>
                <a:ea typeface="Montserrat"/>
                <a:cs typeface="Montserrat"/>
                <a:sym typeface="Montserrat"/>
              </a:rPr>
              <a:t>in very deep neural networks composed of many layers with different activation functions, and in the process of back propagation, the learning of the first layers from the error can be so difficult because most of activation functions standardize weights between 0 and 1 so the values will be so small to make an update</a:t>
            </a:r>
            <a:endParaRPr sz="18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399" name="Shape 399"/>
        <p:cNvGrpSpPr/>
        <p:nvPr/>
      </p:nvGrpSpPr>
      <p:grpSpPr>
        <a:xfrm>
          <a:off x="0" y="0"/>
          <a:ext cx="0" cy="0"/>
          <a:chOff x="0" y="0"/>
          <a:chExt cx="0" cy="0"/>
        </a:xfrm>
      </p:grpSpPr>
      <p:pic>
        <p:nvPicPr>
          <p:cNvPr id="400" name="Google Shape;400;p41"/>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401" name="Google Shape;401;p41"/>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402" name="Google Shape;402;p41"/>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403" name="Google Shape;403;p41"/>
          <p:cNvSpPr txBox="1"/>
          <p:nvPr/>
        </p:nvSpPr>
        <p:spPr>
          <a:xfrm>
            <a:off x="0" y="658600"/>
            <a:ext cx="367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chemeClr val="lt1"/>
                </a:solidFill>
                <a:latin typeface="Montserrat ExtraBold"/>
                <a:ea typeface="Montserrat ExtraBold"/>
                <a:cs typeface="Montserrat ExtraBold"/>
                <a:sym typeface="Montserrat ExtraBold"/>
              </a:rPr>
              <a:t>Motivation</a:t>
            </a:r>
            <a:endParaRPr sz="900"/>
          </a:p>
        </p:txBody>
      </p:sp>
      <p:sp>
        <p:nvSpPr>
          <p:cNvPr id="404" name="Google Shape;404;p41"/>
          <p:cNvSpPr txBox="1"/>
          <p:nvPr/>
        </p:nvSpPr>
        <p:spPr>
          <a:xfrm>
            <a:off x="954300" y="1584950"/>
            <a:ext cx="6610500" cy="1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lt1"/>
                </a:solidFill>
                <a:latin typeface="Montserrat"/>
                <a:ea typeface="Montserrat"/>
                <a:cs typeface="Montserrat"/>
                <a:sym typeface="Montserrat"/>
              </a:rPr>
              <a:t>It’s so important in NLP because there are dependencies that should be memorized earlier, and RNNs don’t have this advanced mechanism</a:t>
            </a:r>
            <a:endParaRPr sz="1800">
              <a:solidFill>
                <a:schemeClr val="lt1"/>
              </a:solidFill>
              <a:latin typeface="Montserrat"/>
              <a:ea typeface="Montserrat"/>
              <a:cs typeface="Montserrat"/>
              <a:sym typeface="Montserrat"/>
            </a:endParaRPr>
          </a:p>
        </p:txBody>
      </p:sp>
      <p:sp>
        <p:nvSpPr>
          <p:cNvPr id="405" name="Google Shape;405;p41"/>
          <p:cNvSpPr txBox="1"/>
          <p:nvPr/>
        </p:nvSpPr>
        <p:spPr>
          <a:xfrm>
            <a:off x="-238125" y="2648538"/>
            <a:ext cx="367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600">
                <a:solidFill>
                  <a:schemeClr val="lt1"/>
                </a:solidFill>
                <a:latin typeface="Montserrat ExtraBold"/>
                <a:ea typeface="Montserrat ExtraBold"/>
                <a:cs typeface="Montserrat ExtraBold"/>
                <a:sym typeface="Montserrat ExtraBold"/>
              </a:rPr>
              <a:t>Example</a:t>
            </a:r>
            <a:endParaRPr sz="500"/>
          </a:p>
        </p:txBody>
      </p:sp>
      <p:sp>
        <p:nvSpPr>
          <p:cNvPr id="406" name="Google Shape;406;p41"/>
          <p:cNvSpPr txBox="1"/>
          <p:nvPr/>
        </p:nvSpPr>
        <p:spPr>
          <a:xfrm>
            <a:off x="1017700" y="3289925"/>
            <a:ext cx="7761000" cy="10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lt1"/>
                </a:solidFill>
                <a:latin typeface="Montserrat"/>
                <a:ea typeface="Montserrat"/>
                <a:cs typeface="Montserrat"/>
                <a:sym typeface="Montserrat"/>
              </a:rPr>
              <a:t>The </a:t>
            </a:r>
            <a:r>
              <a:rPr b="1" lang="fr" sz="1800" u="sng">
                <a:solidFill>
                  <a:schemeClr val="lt1"/>
                </a:solidFill>
                <a:latin typeface="Montserrat"/>
                <a:ea typeface="Montserrat"/>
                <a:cs typeface="Montserrat"/>
                <a:sym typeface="Montserrat"/>
              </a:rPr>
              <a:t>cat</a:t>
            </a:r>
            <a:r>
              <a:rPr b="1" lang="fr" sz="1800">
                <a:solidFill>
                  <a:schemeClr val="lt1"/>
                </a:solidFill>
                <a:latin typeface="Montserrat"/>
                <a:ea typeface="Montserrat"/>
                <a:cs typeface="Montserrat"/>
                <a:sym typeface="Montserrat"/>
              </a:rPr>
              <a:t>, which already ate ……						, </a:t>
            </a:r>
            <a:r>
              <a:rPr b="1" lang="fr" sz="1800" u="sng">
                <a:solidFill>
                  <a:schemeClr val="lt1"/>
                </a:solidFill>
                <a:latin typeface="Montserrat"/>
                <a:ea typeface="Montserrat"/>
                <a:cs typeface="Montserrat"/>
                <a:sym typeface="Montserrat"/>
              </a:rPr>
              <a:t>was</a:t>
            </a:r>
            <a:r>
              <a:rPr b="1" lang="fr" sz="1800">
                <a:solidFill>
                  <a:schemeClr val="lt1"/>
                </a:solidFill>
                <a:latin typeface="Montserrat"/>
                <a:ea typeface="Montserrat"/>
                <a:cs typeface="Montserrat"/>
                <a:sym typeface="Montserrat"/>
              </a:rPr>
              <a:t> full</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rPr b="1" lang="fr" sz="1800">
                <a:solidFill>
                  <a:schemeClr val="lt1"/>
                </a:solidFill>
                <a:latin typeface="Montserrat"/>
                <a:ea typeface="Montserrat"/>
                <a:cs typeface="Montserrat"/>
                <a:sym typeface="Montserrat"/>
              </a:rPr>
              <a:t>The </a:t>
            </a:r>
            <a:r>
              <a:rPr b="1" lang="fr" sz="1800" u="sng">
                <a:solidFill>
                  <a:schemeClr val="lt1"/>
                </a:solidFill>
                <a:latin typeface="Montserrat"/>
                <a:ea typeface="Montserrat"/>
                <a:cs typeface="Montserrat"/>
                <a:sym typeface="Montserrat"/>
              </a:rPr>
              <a:t>cats</a:t>
            </a:r>
            <a:r>
              <a:rPr b="1" lang="fr" sz="1800">
                <a:solidFill>
                  <a:schemeClr val="lt1"/>
                </a:solidFill>
                <a:latin typeface="Montserrat"/>
                <a:ea typeface="Montserrat"/>
                <a:cs typeface="Montserrat"/>
                <a:sym typeface="Montserrat"/>
              </a:rPr>
              <a:t>, </a:t>
            </a:r>
            <a:r>
              <a:rPr b="1" lang="fr" sz="1800">
                <a:solidFill>
                  <a:schemeClr val="lt1"/>
                </a:solidFill>
                <a:latin typeface="Montserrat"/>
                <a:ea typeface="Montserrat"/>
                <a:cs typeface="Montserrat"/>
                <a:sym typeface="Montserrat"/>
              </a:rPr>
              <a:t>which already ate ……						, </a:t>
            </a:r>
            <a:r>
              <a:rPr b="1" lang="fr" sz="1800" u="sng">
                <a:solidFill>
                  <a:schemeClr val="lt1"/>
                </a:solidFill>
                <a:latin typeface="Montserrat"/>
                <a:ea typeface="Montserrat"/>
                <a:cs typeface="Montserrat"/>
                <a:sym typeface="Montserrat"/>
              </a:rPr>
              <a:t>were</a:t>
            </a:r>
            <a:r>
              <a:rPr b="1" lang="fr" sz="1800">
                <a:solidFill>
                  <a:schemeClr val="lt1"/>
                </a:solidFill>
                <a:latin typeface="Montserrat"/>
                <a:ea typeface="Montserrat"/>
                <a:cs typeface="Montserrat"/>
                <a:sym typeface="Montserrat"/>
              </a:rPr>
              <a:t> full</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28937" y="0"/>
            <a:ext cx="9201874" cy="5143500"/>
          </a:xfrm>
          <a:prstGeom prst="rect">
            <a:avLst/>
          </a:prstGeom>
          <a:noFill/>
          <a:ln>
            <a:noFill/>
          </a:ln>
        </p:spPr>
      </p:pic>
      <p:pic>
        <p:nvPicPr>
          <p:cNvPr id="72" name="Google Shape;72;p15"/>
          <p:cNvPicPr preferRelativeResize="0"/>
          <p:nvPr/>
        </p:nvPicPr>
        <p:blipFill>
          <a:blip r:embed="rId4">
            <a:alphaModFix/>
          </a:blip>
          <a:stretch>
            <a:fillRect/>
          </a:stretch>
        </p:blipFill>
        <p:spPr>
          <a:xfrm>
            <a:off x="7660775" y="4623875"/>
            <a:ext cx="1117932" cy="325350"/>
          </a:xfrm>
          <a:prstGeom prst="rect">
            <a:avLst/>
          </a:prstGeom>
          <a:noFill/>
          <a:ln>
            <a:noFill/>
          </a:ln>
        </p:spPr>
      </p:pic>
      <p:pic>
        <p:nvPicPr>
          <p:cNvPr id="73" name="Google Shape;73;p15"/>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74" name="Google Shape;74;p15"/>
          <p:cNvSpPr txBox="1"/>
          <p:nvPr/>
        </p:nvSpPr>
        <p:spPr>
          <a:xfrm>
            <a:off x="765350" y="673725"/>
            <a:ext cx="4299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600">
                <a:solidFill>
                  <a:schemeClr val="lt1"/>
                </a:solidFill>
                <a:latin typeface="Montserrat ExtraBold"/>
                <a:ea typeface="Montserrat ExtraBold"/>
                <a:cs typeface="Montserrat ExtraBold"/>
                <a:sym typeface="Montserrat ExtraBold"/>
              </a:rPr>
              <a:t>What we’ll see today?</a:t>
            </a:r>
            <a:endParaRPr sz="2600">
              <a:solidFill>
                <a:schemeClr val="lt1"/>
              </a:solidFill>
              <a:latin typeface="Montserrat ExtraBold"/>
              <a:ea typeface="Montserrat ExtraBold"/>
              <a:cs typeface="Montserrat ExtraBold"/>
              <a:sym typeface="Montserrat ExtraBold"/>
            </a:endParaRPr>
          </a:p>
        </p:txBody>
      </p:sp>
      <p:sp>
        <p:nvSpPr>
          <p:cNvPr id="75" name="Google Shape;75;p15"/>
          <p:cNvSpPr txBox="1"/>
          <p:nvPr/>
        </p:nvSpPr>
        <p:spPr>
          <a:xfrm>
            <a:off x="920175" y="1307975"/>
            <a:ext cx="5585400" cy="3315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Introduction</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ML limits in NLP</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Deep learning in NLP</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Recurrent neural networks</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Advanced RNNs</a:t>
            </a:r>
            <a:endParaRPr sz="1600">
              <a:solidFill>
                <a:schemeClr val="lt1"/>
              </a:solidFill>
              <a:latin typeface="Montserrat"/>
              <a:ea typeface="Montserrat"/>
              <a:cs typeface="Montserrat"/>
              <a:sym typeface="Montserrat"/>
            </a:endParaRPr>
          </a:p>
          <a:p>
            <a:pPr indent="-330200" lvl="2" marL="13716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LSTM</a:t>
            </a:r>
            <a:endParaRPr sz="1600">
              <a:solidFill>
                <a:schemeClr val="lt1"/>
              </a:solidFill>
              <a:latin typeface="Montserrat"/>
              <a:ea typeface="Montserrat"/>
              <a:cs typeface="Montserrat"/>
              <a:sym typeface="Montserrat"/>
            </a:endParaRPr>
          </a:p>
          <a:p>
            <a:pPr indent="-330200" lvl="2" marL="13716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GRU</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Demo</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fr" sz="1600">
                <a:solidFill>
                  <a:schemeClr val="lt1"/>
                </a:solidFill>
                <a:latin typeface="Montserrat"/>
                <a:ea typeface="Montserrat"/>
                <a:cs typeface="Montserrat"/>
                <a:sym typeface="Montserrat"/>
              </a:rPr>
              <a:t>Questions</a:t>
            </a:r>
            <a:endParaRPr sz="16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12" name="Google Shape;412;p4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13" name="Google Shape;413;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4" name="Google Shape;414;p42"/>
          <p:cNvSpPr txBox="1"/>
          <p:nvPr/>
        </p:nvSpPr>
        <p:spPr>
          <a:xfrm>
            <a:off x="2735850" y="1038050"/>
            <a:ext cx="367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latin typeface="Montserrat ExtraBold"/>
                <a:ea typeface="Montserrat ExtraBold"/>
                <a:cs typeface="Montserrat ExtraBold"/>
                <a:sym typeface="Montserrat ExtraBold"/>
              </a:rPr>
              <a:t>solution?</a:t>
            </a:r>
            <a:endParaRPr b="1" sz="900"/>
          </a:p>
        </p:txBody>
      </p:sp>
      <p:sp>
        <p:nvSpPr>
          <p:cNvPr id="415" name="Google Shape;415;p42"/>
          <p:cNvSpPr txBox="1"/>
          <p:nvPr/>
        </p:nvSpPr>
        <p:spPr>
          <a:xfrm>
            <a:off x="2087875" y="2834125"/>
            <a:ext cx="5358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latin typeface="Montserrat ExtraBold"/>
                <a:ea typeface="Montserrat ExtraBold"/>
                <a:cs typeface="Montserrat ExtraBold"/>
                <a:sym typeface="Montserrat ExtraBold"/>
              </a:rPr>
              <a:t>Use a memorization mechanism</a:t>
            </a:r>
            <a:endParaRPr b="1" sz="900"/>
          </a:p>
        </p:txBody>
      </p:sp>
      <p:cxnSp>
        <p:nvCxnSpPr>
          <p:cNvPr id="416" name="Google Shape;416;p42"/>
          <p:cNvCxnSpPr/>
          <p:nvPr/>
        </p:nvCxnSpPr>
        <p:spPr>
          <a:xfrm flipH="1">
            <a:off x="4567200" y="1684550"/>
            <a:ext cx="9600" cy="8763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420" name="Shape 420"/>
        <p:cNvGrpSpPr/>
        <p:nvPr/>
      </p:nvGrpSpPr>
      <p:grpSpPr>
        <a:xfrm>
          <a:off x="0" y="0"/>
          <a:ext cx="0" cy="0"/>
          <a:chOff x="0" y="0"/>
          <a:chExt cx="0" cy="0"/>
        </a:xfrm>
      </p:grpSpPr>
      <p:pic>
        <p:nvPicPr>
          <p:cNvPr id="421" name="Google Shape;421;p43"/>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422" name="Google Shape;422;p43"/>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423" name="Google Shape;423;p43"/>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424" name="Google Shape;424;p43"/>
          <p:cNvSpPr txBox="1"/>
          <p:nvPr/>
        </p:nvSpPr>
        <p:spPr>
          <a:xfrm>
            <a:off x="2735850" y="972925"/>
            <a:ext cx="367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chemeClr val="lt1"/>
                </a:solidFill>
                <a:latin typeface="Montserrat ExtraBold"/>
                <a:ea typeface="Montserrat ExtraBold"/>
                <a:cs typeface="Montserrat ExtraBold"/>
                <a:sym typeface="Montserrat ExtraBold"/>
              </a:rPr>
              <a:t>Advanced RNNs</a:t>
            </a:r>
            <a:endParaRPr sz="900"/>
          </a:p>
        </p:txBody>
      </p:sp>
      <p:cxnSp>
        <p:nvCxnSpPr>
          <p:cNvPr id="425" name="Google Shape;425;p43"/>
          <p:cNvCxnSpPr/>
          <p:nvPr/>
        </p:nvCxnSpPr>
        <p:spPr>
          <a:xfrm flipH="1">
            <a:off x="2431300" y="1698875"/>
            <a:ext cx="1343400" cy="742500"/>
          </a:xfrm>
          <a:prstGeom prst="straightConnector1">
            <a:avLst/>
          </a:prstGeom>
          <a:noFill/>
          <a:ln cap="flat" cmpd="sng" w="28575">
            <a:solidFill>
              <a:schemeClr val="lt1"/>
            </a:solidFill>
            <a:prstDash val="solid"/>
            <a:round/>
            <a:headEnd len="med" w="med" type="none"/>
            <a:tailEnd len="med" w="med" type="triangle"/>
          </a:ln>
        </p:spPr>
      </p:cxnSp>
      <p:cxnSp>
        <p:nvCxnSpPr>
          <p:cNvPr id="426" name="Google Shape;426;p43"/>
          <p:cNvCxnSpPr/>
          <p:nvPr/>
        </p:nvCxnSpPr>
        <p:spPr>
          <a:xfrm>
            <a:off x="5303600" y="1698875"/>
            <a:ext cx="1141500" cy="660900"/>
          </a:xfrm>
          <a:prstGeom prst="straightConnector1">
            <a:avLst/>
          </a:prstGeom>
          <a:noFill/>
          <a:ln cap="flat" cmpd="sng" w="28575">
            <a:solidFill>
              <a:schemeClr val="lt1"/>
            </a:solidFill>
            <a:prstDash val="solid"/>
            <a:round/>
            <a:headEnd len="med" w="med" type="none"/>
            <a:tailEnd len="med" w="med" type="triangle"/>
          </a:ln>
        </p:spPr>
      </p:cxnSp>
      <p:sp>
        <p:nvSpPr>
          <p:cNvPr id="427" name="Google Shape;427;p43"/>
          <p:cNvSpPr txBox="1"/>
          <p:nvPr/>
        </p:nvSpPr>
        <p:spPr>
          <a:xfrm>
            <a:off x="902475" y="2609175"/>
            <a:ext cx="25629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Gate recurrent unit (GRU)</a:t>
            </a:r>
            <a:endParaRPr b="1" sz="1800">
              <a:solidFill>
                <a:schemeClr val="lt1"/>
              </a:solidFill>
              <a:latin typeface="Montserrat"/>
              <a:ea typeface="Montserrat"/>
              <a:cs typeface="Montserrat"/>
              <a:sym typeface="Montserrat"/>
            </a:endParaRPr>
          </a:p>
        </p:txBody>
      </p:sp>
      <p:sp>
        <p:nvSpPr>
          <p:cNvPr id="428" name="Google Shape;428;p43"/>
          <p:cNvSpPr txBox="1"/>
          <p:nvPr/>
        </p:nvSpPr>
        <p:spPr>
          <a:xfrm>
            <a:off x="5312450" y="2609175"/>
            <a:ext cx="32787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Long short Term Memory</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(LSTM)</a:t>
            </a:r>
            <a:endParaRPr b="1" sz="1800">
              <a:solidFill>
                <a:schemeClr val="lt1"/>
              </a:solidFill>
              <a:latin typeface="Montserrat"/>
              <a:ea typeface="Montserrat"/>
              <a:cs typeface="Montserrat"/>
              <a:sym typeface="Montserrat"/>
            </a:endParaRPr>
          </a:p>
        </p:txBody>
      </p:sp>
      <p:sp>
        <p:nvSpPr>
          <p:cNvPr id="429" name="Google Shape;429;p43"/>
          <p:cNvSpPr/>
          <p:nvPr/>
        </p:nvSpPr>
        <p:spPr>
          <a:xfrm>
            <a:off x="897250" y="2604125"/>
            <a:ext cx="2571900" cy="742500"/>
          </a:xfrm>
          <a:prstGeom prst="rect">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35" name="Google Shape;435;p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36" name="Google Shape;436;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7" name="Google Shape;437;p44"/>
          <p:cNvSpPr txBox="1"/>
          <p:nvPr/>
        </p:nvSpPr>
        <p:spPr>
          <a:xfrm>
            <a:off x="240025" y="278500"/>
            <a:ext cx="450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Gated recurrent unit (GRU)</a:t>
            </a:r>
            <a:endParaRPr sz="2400">
              <a:solidFill>
                <a:srgbClr val="D93744"/>
              </a:solidFill>
              <a:latin typeface="Montserrat ExtraBold"/>
              <a:ea typeface="Montserrat ExtraBold"/>
              <a:cs typeface="Montserrat ExtraBold"/>
              <a:sym typeface="Montserrat ExtraBold"/>
            </a:endParaRPr>
          </a:p>
        </p:txBody>
      </p:sp>
      <p:pic>
        <p:nvPicPr>
          <p:cNvPr id="438" name="Google Shape;438;p44"/>
          <p:cNvPicPr preferRelativeResize="0"/>
          <p:nvPr/>
        </p:nvPicPr>
        <p:blipFill rotWithShape="1">
          <a:blip r:embed="rId4">
            <a:alphaModFix/>
          </a:blip>
          <a:srcRect b="0" l="22236" r="21482" t="0"/>
          <a:stretch/>
        </p:blipFill>
        <p:spPr>
          <a:xfrm>
            <a:off x="240025" y="1420975"/>
            <a:ext cx="3752850" cy="1752600"/>
          </a:xfrm>
          <a:prstGeom prst="rect">
            <a:avLst/>
          </a:prstGeom>
          <a:noFill/>
          <a:ln>
            <a:noFill/>
          </a:ln>
        </p:spPr>
      </p:pic>
      <p:sp>
        <p:nvSpPr>
          <p:cNvPr id="439" name="Google Shape;439;p44"/>
          <p:cNvSpPr txBox="1"/>
          <p:nvPr/>
        </p:nvSpPr>
        <p:spPr>
          <a:xfrm>
            <a:off x="1445250" y="3832850"/>
            <a:ext cx="8763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Montserrat"/>
                <a:ea typeface="Montserrat"/>
                <a:cs typeface="Montserrat"/>
                <a:sym typeface="Montserrat"/>
              </a:rPr>
              <a:t>RNN</a:t>
            </a:r>
            <a:endParaRPr b="1" sz="1800">
              <a:solidFill>
                <a:schemeClr val="dk1"/>
              </a:solidFill>
              <a:latin typeface="Montserrat"/>
              <a:ea typeface="Montserrat"/>
              <a:cs typeface="Montserrat"/>
              <a:sym typeface="Montserrat"/>
            </a:endParaRPr>
          </a:p>
        </p:txBody>
      </p:sp>
      <p:pic>
        <p:nvPicPr>
          <p:cNvPr id="440" name="Google Shape;440;p44"/>
          <p:cNvPicPr preferRelativeResize="0"/>
          <p:nvPr/>
        </p:nvPicPr>
        <p:blipFill rotWithShape="1">
          <a:blip r:embed="rId5">
            <a:alphaModFix/>
          </a:blip>
          <a:srcRect b="0" l="8391" r="0" t="0"/>
          <a:stretch/>
        </p:blipFill>
        <p:spPr>
          <a:xfrm>
            <a:off x="5097775" y="427275"/>
            <a:ext cx="3950976" cy="3199450"/>
          </a:xfrm>
          <a:prstGeom prst="rect">
            <a:avLst/>
          </a:prstGeom>
          <a:noFill/>
          <a:ln>
            <a:noFill/>
          </a:ln>
        </p:spPr>
      </p:pic>
      <p:sp>
        <p:nvSpPr>
          <p:cNvPr id="441" name="Google Shape;441;p44"/>
          <p:cNvSpPr txBox="1"/>
          <p:nvPr/>
        </p:nvSpPr>
        <p:spPr>
          <a:xfrm>
            <a:off x="6469375" y="3832850"/>
            <a:ext cx="7809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latin typeface="Montserrat"/>
                <a:ea typeface="Montserrat"/>
                <a:cs typeface="Montserrat"/>
                <a:sym typeface="Montserrat"/>
              </a:rPr>
              <a:t>GRU</a:t>
            </a:r>
            <a:endParaRPr b="1" sz="18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47" name="Google Shape;447;p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48" name="Google Shape;448;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9" name="Google Shape;449;p45"/>
          <p:cNvSpPr txBox="1"/>
          <p:nvPr/>
        </p:nvSpPr>
        <p:spPr>
          <a:xfrm>
            <a:off x="1259475" y="839825"/>
            <a:ext cx="681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latin typeface="Montserrat ExtraBold"/>
                <a:ea typeface="Montserrat ExtraBold"/>
                <a:cs typeface="Montserrat ExtraBold"/>
                <a:sym typeface="Montserrat ExtraBold"/>
              </a:rPr>
              <a:t>GRU has two gates</a:t>
            </a:r>
            <a:endParaRPr b="1" sz="900"/>
          </a:p>
        </p:txBody>
      </p:sp>
      <p:sp>
        <p:nvSpPr>
          <p:cNvPr id="450" name="Google Shape;450;p45"/>
          <p:cNvSpPr txBox="1"/>
          <p:nvPr/>
        </p:nvSpPr>
        <p:spPr>
          <a:xfrm>
            <a:off x="478150" y="3103525"/>
            <a:ext cx="302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200">
                <a:latin typeface="Montserrat ExtraBold"/>
                <a:ea typeface="Montserrat ExtraBold"/>
                <a:cs typeface="Montserrat ExtraBold"/>
                <a:sym typeface="Montserrat ExtraBold"/>
              </a:rPr>
              <a:t>update gate (u)</a:t>
            </a:r>
            <a:endParaRPr b="1" sz="100"/>
          </a:p>
        </p:txBody>
      </p:sp>
      <p:cxnSp>
        <p:nvCxnSpPr>
          <p:cNvPr id="451" name="Google Shape;451;p45"/>
          <p:cNvCxnSpPr/>
          <p:nvPr/>
        </p:nvCxnSpPr>
        <p:spPr>
          <a:xfrm flipH="1">
            <a:off x="1795425" y="1920875"/>
            <a:ext cx="9600" cy="876300"/>
          </a:xfrm>
          <a:prstGeom prst="straightConnector1">
            <a:avLst/>
          </a:prstGeom>
          <a:noFill/>
          <a:ln cap="flat" cmpd="sng" w="28575">
            <a:solidFill>
              <a:schemeClr val="dk1"/>
            </a:solidFill>
            <a:prstDash val="solid"/>
            <a:round/>
            <a:headEnd len="med" w="med" type="none"/>
            <a:tailEnd len="med" w="med" type="triangle"/>
          </a:ln>
        </p:spPr>
      </p:cxnSp>
      <p:cxnSp>
        <p:nvCxnSpPr>
          <p:cNvPr id="452" name="Google Shape;452;p45"/>
          <p:cNvCxnSpPr/>
          <p:nvPr/>
        </p:nvCxnSpPr>
        <p:spPr>
          <a:xfrm flipH="1">
            <a:off x="7081800" y="1920875"/>
            <a:ext cx="9600" cy="876300"/>
          </a:xfrm>
          <a:prstGeom prst="straightConnector1">
            <a:avLst/>
          </a:prstGeom>
          <a:noFill/>
          <a:ln cap="flat" cmpd="sng" w="28575">
            <a:solidFill>
              <a:schemeClr val="dk1"/>
            </a:solidFill>
            <a:prstDash val="solid"/>
            <a:round/>
            <a:headEnd len="med" w="med" type="none"/>
            <a:tailEnd len="med" w="med" type="triangle"/>
          </a:ln>
        </p:spPr>
      </p:cxnSp>
      <p:sp>
        <p:nvSpPr>
          <p:cNvPr id="453" name="Google Shape;453;p45"/>
          <p:cNvSpPr txBox="1"/>
          <p:nvPr/>
        </p:nvSpPr>
        <p:spPr>
          <a:xfrm>
            <a:off x="5572200" y="3103525"/>
            <a:ext cx="302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200">
                <a:latin typeface="Montserrat ExtraBold"/>
                <a:ea typeface="Montserrat ExtraBold"/>
                <a:cs typeface="Montserrat ExtraBold"/>
                <a:sym typeface="Montserrat ExtraBold"/>
              </a:rPr>
              <a:t>reset </a:t>
            </a:r>
            <a:r>
              <a:rPr lang="fr" sz="2200">
                <a:latin typeface="Montserrat ExtraBold"/>
                <a:ea typeface="Montserrat ExtraBold"/>
                <a:cs typeface="Montserrat ExtraBold"/>
                <a:sym typeface="Montserrat ExtraBold"/>
              </a:rPr>
              <a:t>gate (r)</a:t>
            </a:r>
            <a:endParaRPr b="1" sz="100"/>
          </a:p>
        </p:txBody>
      </p:sp>
      <p:cxnSp>
        <p:nvCxnSpPr>
          <p:cNvPr id="454" name="Google Shape;454;p45"/>
          <p:cNvCxnSpPr/>
          <p:nvPr/>
        </p:nvCxnSpPr>
        <p:spPr>
          <a:xfrm flipH="1" rot="10800000">
            <a:off x="1795425" y="1920875"/>
            <a:ext cx="5295900" cy="93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458" name="Shape 458"/>
        <p:cNvGrpSpPr/>
        <p:nvPr/>
      </p:nvGrpSpPr>
      <p:grpSpPr>
        <a:xfrm>
          <a:off x="0" y="0"/>
          <a:ext cx="0" cy="0"/>
          <a:chOff x="0" y="0"/>
          <a:chExt cx="0" cy="0"/>
        </a:xfrm>
      </p:grpSpPr>
      <p:pic>
        <p:nvPicPr>
          <p:cNvPr id="459" name="Google Shape;459;p46"/>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460" name="Google Shape;460;p46"/>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461" name="Google Shape;461;p46"/>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462" name="Google Shape;462;p46"/>
          <p:cNvSpPr txBox="1"/>
          <p:nvPr/>
        </p:nvSpPr>
        <p:spPr>
          <a:xfrm>
            <a:off x="0" y="668150"/>
            <a:ext cx="737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Montserrat ExtraBold"/>
                <a:ea typeface="Montserrat ExtraBold"/>
                <a:cs typeface="Montserrat ExtraBold"/>
                <a:sym typeface="Montserrat ExtraBold"/>
              </a:rPr>
              <a:t>Update gate ( short term memory)</a:t>
            </a:r>
            <a:endParaRPr sz="300"/>
          </a:p>
        </p:txBody>
      </p:sp>
      <p:pic>
        <p:nvPicPr>
          <p:cNvPr id="463" name="Google Shape;463;p46"/>
          <p:cNvPicPr preferRelativeResize="0"/>
          <p:nvPr/>
        </p:nvPicPr>
        <p:blipFill rotWithShape="1">
          <a:blip r:embed="rId6">
            <a:alphaModFix/>
          </a:blip>
          <a:srcRect b="0" l="41520" r="7508" t="23082"/>
          <a:stretch/>
        </p:blipFill>
        <p:spPr>
          <a:xfrm>
            <a:off x="697225" y="1222250"/>
            <a:ext cx="3004070" cy="3362775"/>
          </a:xfrm>
          <a:prstGeom prst="rect">
            <a:avLst/>
          </a:prstGeom>
          <a:noFill/>
          <a:ln>
            <a:noFill/>
          </a:ln>
        </p:spPr>
      </p:pic>
      <p:pic>
        <p:nvPicPr>
          <p:cNvPr id="464" name="Google Shape;464;p46"/>
          <p:cNvPicPr preferRelativeResize="0"/>
          <p:nvPr/>
        </p:nvPicPr>
        <p:blipFill>
          <a:blip r:embed="rId7">
            <a:alphaModFix/>
          </a:blip>
          <a:stretch>
            <a:fillRect/>
          </a:stretch>
        </p:blipFill>
        <p:spPr>
          <a:xfrm>
            <a:off x="5219700" y="1362075"/>
            <a:ext cx="3086100" cy="514350"/>
          </a:xfrm>
          <a:prstGeom prst="rect">
            <a:avLst/>
          </a:prstGeom>
          <a:noFill/>
          <a:ln>
            <a:noFill/>
          </a:ln>
        </p:spPr>
      </p:pic>
      <p:sp>
        <p:nvSpPr>
          <p:cNvPr id="465" name="Google Shape;465;p46"/>
          <p:cNvSpPr txBox="1"/>
          <p:nvPr/>
        </p:nvSpPr>
        <p:spPr>
          <a:xfrm>
            <a:off x="4202425" y="2261225"/>
            <a:ext cx="4819800" cy="15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lt1"/>
                </a:solidFill>
                <a:latin typeface="Montserrat"/>
                <a:ea typeface="Montserrat"/>
                <a:cs typeface="Montserrat"/>
                <a:sym typeface="Montserrat"/>
              </a:rPr>
              <a:t>It decides what information to throw away and what new information to add.</a:t>
            </a:r>
            <a:endParaRPr b="1" sz="1800">
              <a:solidFill>
                <a:schemeClr val="lt1"/>
              </a:solidFill>
              <a:latin typeface="Montserrat"/>
              <a:ea typeface="Montserrat"/>
              <a:cs typeface="Montserrat"/>
              <a:sym typeface="Montserrat"/>
            </a:endParaRPr>
          </a:p>
        </p:txBody>
      </p:sp>
      <p:pic>
        <p:nvPicPr>
          <p:cNvPr id="466" name="Google Shape;466;p46"/>
          <p:cNvPicPr preferRelativeResize="0"/>
          <p:nvPr/>
        </p:nvPicPr>
        <p:blipFill>
          <a:blip r:embed="rId8">
            <a:alphaModFix/>
          </a:blip>
          <a:stretch>
            <a:fillRect/>
          </a:stretch>
        </p:blipFill>
        <p:spPr>
          <a:xfrm>
            <a:off x="4686300" y="3246825"/>
            <a:ext cx="3619500" cy="1123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470" name="Shape 470"/>
        <p:cNvGrpSpPr/>
        <p:nvPr/>
      </p:nvGrpSpPr>
      <p:grpSpPr>
        <a:xfrm>
          <a:off x="0" y="0"/>
          <a:ext cx="0" cy="0"/>
          <a:chOff x="0" y="0"/>
          <a:chExt cx="0" cy="0"/>
        </a:xfrm>
      </p:grpSpPr>
      <p:pic>
        <p:nvPicPr>
          <p:cNvPr id="471" name="Google Shape;471;p47"/>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472" name="Google Shape;472;p47"/>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473" name="Google Shape;473;p47"/>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474" name="Google Shape;474;p47"/>
          <p:cNvSpPr txBox="1"/>
          <p:nvPr/>
        </p:nvSpPr>
        <p:spPr>
          <a:xfrm>
            <a:off x="0" y="668150"/>
            <a:ext cx="737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Montserrat ExtraBold"/>
                <a:ea typeface="Montserrat ExtraBold"/>
                <a:cs typeface="Montserrat ExtraBold"/>
                <a:sym typeface="Montserrat ExtraBold"/>
              </a:rPr>
              <a:t>Reset</a:t>
            </a:r>
            <a:r>
              <a:rPr lang="fr" sz="2400">
                <a:solidFill>
                  <a:schemeClr val="lt1"/>
                </a:solidFill>
                <a:latin typeface="Montserrat ExtraBold"/>
                <a:ea typeface="Montserrat ExtraBold"/>
                <a:cs typeface="Montserrat ExtraBold"/>
                <a:sym typeface="Montserrat ExtraBold"/>
              </a:rPr>
              <a:t> gate ( long term memory)</a:t>
            </a:r>
            <a:endParaRPr sz="300"/>
          </a:p>
        </p:txBody>
      </p:sp>
      <p:sp>
        <p:nvSpPr>
          <p:cNvPr id="475" name="Google Shape;475;p47"/>
          <p:cNvSpPr txBox="1"/>
          <p:nvPr/>
        </p:nvSpPr>
        <p:spPr>
          <a:xfrm>
            <a:off x="4202425" y="2261225"/>
            <a:ext cx="4819800" cy="15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lt1"/>
                </a:solidFill>
                <a:latin typeface="Montserrat"/>
                <a:ea typeface="Montserrat"/>
                <a:cs typeface="Montserrat"/>
                <a:sym typeface="Montserrat"/>
              </a:rPr>
              <a:t>It decides how much old information to forget</a:t>
            </a:r>
            <a:endParaRPr b="1" sz="1800">
              <a:solidFill>
                <a:schemeClr val="lt1"/>
              </a:solidFill>
              <a:latin typeface="Montserrat"/>
              <a:ea typeface="Montserrat"/>
              <a:cs typeface="Montserrat"/>
              <a:sym typeface="Montserrat"/>
            </a:endParaRPr>
          </a:p>
        </p:txBody>
      </p:sp>
      <p:pic>
        <p:nvPicPr>
          <p:cNvPr id="476" name="Google Shape;476;p47"/>
          <p:cNvPicPr preferRelativeResize="0"/>
          <p:nvPr/>
        </p:nvPicPr>
        <p:blipFill rotWithShape="1">
          <a:blip r:embed="rId6">
            <a:alphaModFix/>
          </a:blip>
          <a:srcRect b="13741" l="8392" r="56713" t="0"/>
          <a:stretch/>
        </p:blipFill>
        <p:spPr>
          <a:xfrm>
            <a:off x="857250" y="1265475"/>
            <a:ext cx="2011675" cy="2759800"/>
          </a:xfrm>
          <a:prstGeom prst="rect">
            <a:avLst/>
          </a:prstGeom>
          <a:noFill/>
          <a:ln>
            <a:noFill/>
          </a:ln>
        </p:spPr>
      </p:pic>
      <p:pic>
        <p:nvPicPr>
          <p:cNvPr id="477" name="Google Shape;477;p47"/>
          <p:cNvPicPr preferRelativeResize="0"/>
          <p:nvPr/>
        </p:nvPicPr>
        <p:blipFill>
          <a:blip r:embed="rId7">
            <a:alphaModFix/>
          </a:blip>
          <a:stretch>
            <a:fillRect/>
          </a:stretch>
        </p:blipFill>
        <p:spPr>
          <a:xfrm>
            <a:off x="4776788" y="1352550"/>
            <a:ext cx="3190875" cy="571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481" name="Shape 481"/>
        <p:cNvGrpSpPr/>
        <p:nvPr/>
      </p:nvGrpSpPr>
      <p:grpSpPr>
        <a:xfrm>
          <a:off x="0" y="0"/>
          <a:ext cx="0" cy="0"/>
          <a:chOff x="0" y="0"/>
          <a:chExt cx="0" cy="0"/>
        </a:xfrm>
      </p:grpSpPr>
      <p:pic>
        <p:nvPicPr>
          <p:cNvPr id="482" name="Google Shape;482;p48"/>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483" name="Google Shape;483;p48"/>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484" name="Google Shape;484;p48"/>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485" name="Google Shape;485;p48"/>
          <p:cNvSpPr txBox="1"/>
          <p:nvPr/>
        </p:nvSpPr>
        <p:spPr>
          <a:xfrm>
            <a:off x="2735850" y="972925"/>
            <a:ext cx="367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chemeClr val="lt1"/>
                </a:solidFill>
                <a:latin typeface="Montserrat ExtraBold"/>
                <a:ea typeface="Montserrat ExtraBold"/>
                <a:cs typeface="Montserrat ExtraBold"/>
                <a:sym typeface="Montserrat ExtraBold"/>
              </a:rPr>
              <a:t>Advanced RNNs</a:t>
            </a:r>
            <a:endParaRPr sz="900"/>
          </a:p>
        </p:txBody>
      </p:sp>
      <p:cxnSp>
        <p:nvCxnSpPr>
          <p:cNvPr id="486" name="Google Shape;486;p48"/>
          <p:cNvCxnSpPr/>
          <p:nvPr/>
        </p:nvCxnSpPr>
        <p:spPr>
          <a:xfrm flipH="1">
            <a:off x="2431300" y="1698875"/>
            <a:ext cx="1343400" cy="742500"/>
          </a:xfrm>
          <a:prstGeom prst="straightConnector1">
            <a:avLst/>
          </a:prstGeom>
          <a:noFill/>
          <a:ln cap="flat" cmpd="sng" w="28575">
            <a:solidFill>
              <a:schemeClr val="lt1"/>
            </a:solidFill>
            <a:prstDash val="solid"/>
            <a:round/>
            <a:headEnd len="med" w="med" type="none"/>
            <a:tailEnd len="med" w="med" type="triangle"/>
          </a:ln>
        </p:spPr>
      </p:cxnSp>
      <p:cxnSp>
        <p:nvCxnSpPr>
          <p:cNvPr id="487" name="Google Shape;487;p48"/>
          <p:cNvCxnSpPr/>
          <p:nvPr/>
        </p:nvCxnSpPr>
        <p:spPr>
          <a:xfrm>
            <a:off x="5303600" y="1698875"/>
            <a:ext cx="1141500" cy="660900"/>
          </a:xfrm>
          <a:prstGeom prst="straightConnector1">
            <a:avLst/>
          </a:prstGeom>
          <a:noFill/>
          <a:ln cap="flat" cmpd="sng" w="28575">
            <a:solidFill>
              <a:schemeClr val="lt1"/>
            </a:solidFill>
            <a:prstDash val="solid"/>
            <a:round/>
            <a:headEnd len="med" w="med" type="none"/>
            <a:tailEnd len="med" w="med" type="triangle"/>
          </a:ln>
        </p:spPr>
      </p:cxnSp>
      <p:sp>
        <p:nvSpPr>
          <p:cNvPr id="488" name="Google Shape;488;p48"/>
          <p:cNvSpPr txBox="1"/>
          <p:nvPr/>
        </p:nvSpPr>
        <p:spPr>
          <a:xfrm>
            <a:off x="902475" y="2609175"/>
            <a:ext cx="25629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Gate recurrent unit (GRU)</a:t>
            </a:r>
            <a:endParaRPr b="1" sz="1800">
              <a:solidFill>
                <a:schemeClr val="lt1"/>
              </a:solidFill>
              <a:latin typeface="Montserrat"/>
              <a:ea typeface="Montserrat"/>
              <a:cs typeface="Montserrat"/>
              <a:sym typeface="Montserrat"/>
            </a:endParaRPr>
          </a:p>
        </p:txBody>
      </p:sp>
      <p:sp>
        <p:nvSpPr>
          <p:cNvPr id="489" name="Google Shape;489;p48"/>
          <p:cNvSpPr txBox="1"/>
          <p:nvPr/>
        </p:nvSpPr>
        <p:spPr>
          <a:xfrm>
            <a:off x="5312450" y="2609175"/>
            <a:ext cx="32787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Long short Term Memory</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fr" sz="1800">
                <a:solidFill>
                  <a:schemeClr val="lt1"/>
                </a:solidFill>
                <a:latin typeface="Montserrat"/>
                <a:ea typeface="Montserrat"/>
                <a:cs typeface="Montserrat"/>
                <a:sym typeface="Montserrat"/>
              </a:rPr>
              <a:t>(LSTM)</a:t>
            </a:r>
            <a:endParaRPr b="1" sz="1800">
              <a:solidFill>
                <a:schemeClr val="lt1"/>
              </a:solidFill>
              <a:latin typeface="Montserrat"/>
              <a:ea typeface="Montserrat"/>
              <a:cs typeface="Montserrat"/>
              <a:sym typeface="Montserrat"/>
            </a:endParaRPr>
          </a:p>
        </p:txBody>
      </p:sp>
      <p:sp>
        <p:nvSpPr>
          <p:cNvPr id="490" name="Google Shape;490;p48"/>
          <p:cNvSpPr/>
          <p:nvPr/>
        </p:nvSpPr>
        <p:spPr>
          <a:xfrm>
            <a:off x="5354950" y="2609175"/>
            <a:ext cx="3278700" cy="742500"/>
          </a:xfrm>
          <a:prstGeom prst="rect">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96" name="Google Shape;496;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97" name="Google Shape;497;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8" name="Google Shape;498;p49"/>
          <p:cNvSpPr txBox="1"/>
          <p:nvPr/>
        </p:nvSpPr>
        <p:spPr>
          <a:xfrm>
            <a:off x="2321550" y="278500"/>
            <a:ext cx="450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rgbClr val="D93744"/>
                </a:solidFill>
                <a:latin typeface="Montserrat ExtraBold"/>
                <a:ea typeface="Montserrat ExtraBold"/>
                <a:cs typeface="Montserrat ExtraBold"/>
                <a:sym typeface="Montserrat ExtraBold"/>
              </a:rPr>
              <a:t>LSTM</a:t>
            </a:r>
            <a:endParaRPr sz="2400">
              <a:solidFill>
                <a:srgbClr val="D93744"/>
              </a:solidFill>
              <a:latin typeface="Montserrat ExtraBold"/>
              <a:ea typeface="Montserrat ExtraBold"/>
              <a:cs typeface="Montserrat ExtraBold"/>
              <a:sym typeface="Montserrat ExtraBold"/>
            </a:endParaRPr>
          </a:p>
        </p:txBody>
      </p:sp>
      <p:pic>
        <p:nvPicPr>
          <p:cNvPr id="499" name="Google Shape;499;p49"/>
          <p:cNvPicPr preferRelativeResize="0"/>
          <p:nvPr/>
        </p:nvPicPr>
        <p:blipFill rotWithShape="1">
          <a:blip r:embed="rId4">
            <a:alphaModFix/>
          </a:blip>
          <a:srcRect b="0" l="9441" r="3941" t="10120"/>
          <a:stretch/>
        </p:blipFill>
        <p:spPr>
          <a:xfrm>
            <a:off x="1116325" y="832600"/>
            <a:ext cx="6591300" cy="3667475"/>
          </a:xfrm>
          <a:prstGeom prst="rect">
            <a:avLst/>
          </a:prstGeom>
          <a:noFill/>
          <a:ln>
            <a:noFill/>
          </a:ln>
        </p:spPr>
      </p:pic>
      <p:sp>
        <p:nvSpPr>
          <p:cNvPr id="500" name="Google Shape;500;p49"/>
          <p:cNvSpPr/>
          <p:nvPr/>
        </p:nvSpPr>
        <p:spPr>
          <a:xfrm>
            <a:off x="3068950" y="1032500"/>
            <a:ext cx="381000" cy="1610400"/>
          </a:xfrm>
          <a:prstGeom prst="ellipse">
            <a:avLst/>
          </a:prstGeom>
          <a:noFill/>
          <a:ln cap="flat" cmpd="sng" w="28575">
            <a:solidFill>
              <a:srgbClr val="D937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49"/>
          <p:cNvSpPr txBox="1"/>
          <p:nvPr/>
        </p:nvSpPr>
        <p:spPr>
          <a:xfrm>
            <a:off x="6478825" y="1118225"/>
            <a:ext cx="1228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200">
                <a:solidFill>
                  <a:srgbClr val="D93744"/>
                </a:solidFill>
                <a:latin typeface="Montserrat"/>
                <a:ea typeface="Montserrat"/>
                <a:cs typeface="Montserrat"/>
                <a:sym typeface="Montserrat"/>
              </a:rPr>
              <a:t>cell state</a:t>
            </a:r>
            <a:endParaRPr b="1" sz="1200">
              <a:solidFill>
                <a:srgbClr val="D93744"/>
              </a:solidFill>
              <a:latin typeface="Montserrat"/>
              <a:ea typeface="Montserrat"/>
              <a:cs typeface="Montserrat"/>
              <a:sym typeface="Montserrat"/>
            </a:endParaRPr>
          </a:p>
        </p:txBody>
      </p:sp>
      <p:sp>
        <p:nvSpPr>
          <p:cNvPr id="502" name="Google Shape;502;p49"/>
          <p:cNvSpPr txBox="1"/>
          <p:nvPr/>
        </p:nvSpPr>
        <p:spPr>
          <a:xfrm>
            <a:off x="6526450" y="2243075"/>
            <a:ext cx="1228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200">
                <a:solidFill>
                  <a:srgbClr val="D93744"/>
                </a:solidFill>
                <a:latin typeface="Montserrat"/>
                <a:ea typeface="Montserrat"/>
                <a:cs typeface="Montserrat"/>
                <a:sym typeface="Montserrat"/>
              </a:rPr>
              <a:t>hidden state</a:t>
            </a:r>
            <a:endParaRPr b="1" sz="1200">
              <a:solidFill>
                <a:srgbClr val="D93744"/>
              </a:solidFill>
              <a:latin typeface="Montserrat"/>
              <a:ea typeface="Montserrat"/>
              <a:cs typeface="Montserrat"/>
              <a:sym typeface="Montserrat"/>
            </a:endParaRPr>
          </a:p>
        </p:txBody>
      </p:sp>
      <p:sp>
        <p:nvSpPr>
          <p:cNvPr id="503" name="Google Shape;503;p49"/>
          <p:cNvSpPr/>
          <p:nvPr/>
        </p:nvSpPr>
        <p:spPr>
          <a:xfrm>
            <a:off x="3516625" y="1028175"/>
            <a:ext cx="1228800" cy="1610400"/>
          </a:xfrm>
          <a:prstGeom prst="ellipse">
            <a:avLst/>
          </a:prstGeom>
          <a:noFill/>
          <a:ln cap="flat" cmpd="sng" w="28575">
            <a:solidFill>
              <a:srgbClr val="D937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49"/>
          <p:cNvSpPr/>
          <p:nvPr/>
        </p:nvSpPr>
        <p:spPr>
          <a:xfrm>
            <a:off x="5126350" y="1028175"/>
            <a:ext cx="809700" cy="1610400"/>
          </a:xfrm>
          <a:prstGeom prst="ellipse">
            <a:avLst/>
          </a:prstGeom>
          <a:noFill/>
          <a:ln cap="flat" cmpd="sng" w="28575">
            <a:solidFill>
              <a:srgbClr val="D937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08" name="Shape 508"/>
        <p:cNvGrpSpPr/>
        <p:nvPr/>
      </p:nvGrpSpPr>
      <p:grpSpPr>
        <a:xfrm>
          <a:off x="0" y="0"/>
          <a:ext cx="0" cy="0"/>
          <a:chOff x="0" y="0"/>
          <a:chExt cx="0" cy="0"/>
        </a:xfrm>
      </p:grpSpPr>
      <p:pic>
        <p:nvPicPr>
          <p:cNvPr id="509" name="Google Shape;509;p50"/>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510" name="Google Shape;510;p50"/>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511" name="Google Shape;511;p50"/>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512" name="Google Shape;512;p50"/>
          <p:cNvSpPr txBox="1"/>
          <p:nvPr/>
        </p:nvSpPr>
        <p:spPr>
          <a:xfrm>
            <a:off x="-1724025" y="668150"/>
            <a:ext cx="737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Montserrat ExtraBold"/>
                <a:ea typeface="Montserrat ExtraBold"/>
                <a:cs typeface="Montserrat ExtraBold"/>
                <a:sym typeface="Montserrat ExtraBold"/>
              </a:rPr>
              <a:t>LSTM forget gate</a:t>
            </a:r>
            <a:endParaRPr sz="300"/>
          </a:p>
        </p:txBody>
      </p:sp>
      <p:pic>
        <p:nvPicPr>
          <p:cNvPr id="513" name="Google Shape;513;p50"/>
          <p:cNvPicPr preferRelativeResize="0"/>
          <p:nvPr/>
        </p:nvPicPr>
        <p:blipFill rotWithShape="1">
          <a:blip r:embed="rId6">
            <a:alphaModFix/>
          </a:blip>
          <a:srcRect b="11269" l="0" r="21420" t="10684"/>
          <a:stretch/>
        </p:blipFill>
        <p:spPr>
          <a:xfrm>
            <a:off x="298600" y="1343025"/>
            <a:ext cx="4701025" cy="2457450"/>
          </a:xfrm>
          <a:prstGeom prst="rect">
            <a:avLst/>
          </a:prstGeom>
          <a:noFill/>
          <a:ln>
            <a:noFill/>
          </a:ln>
        </p:spPr>
      </p:pic>
      <p:sp>
        <p:nvSpPr>
          <p:cNvPr id="514" name="Google Shape;514;p50"/>
          <p:cNvSpPr txBox="1"/>
          <p:nvPr/>
        </p:nvSpPr>
        <p:spPr>
          <a:xfrm>
            <a:off x="5284900" y="1343025"/>
            <a:ext cx="349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lt1"/>
                </a:solidFill>
                <a:latin typeface="Montserrat"/>
                <a:ea typeface="Montserrat"/>
                <a:cs typeface="Montserrat"/>
                <a:sym typeface="Montserrat"/>
              </a:rPr>
              <a:t>This gate decides what information should be thrown away or kept. Information from the previous hidden state and information from the current input is passed through the sigmoid function. Values come out between 0 and 1. The closer to 0 means to forget, and the closer to 1 means to keep.</a:t>
            </a:r>
            <a:endParaRPr sz="1200">
              <a:solidFill>
                <a:schemeClr val="lt1"/>
              </a:solidFill>
              <a:latin typeface="Montserrat"/>
              <a:ea typeface="Montserrat"/>
              <a:cs typeface="Montserrat"/>
              <a:sym typeface="Montserrat"/>
            </a:endParaRPr>
          </a:p>
        </p:txBody>
      </p:sp>
      <p:pic>
        <p:nvPicPr>
          <p:cNvPr id="515" name="Google Shape;515;p50"/>
          <p:cNvPicPr preferRelativeResize="0"/>
          <p:nvPr/>
        </p:nvPicPr>
        <p:blipFill>
          <a:blip r:embed="rId7">
            <a:alphaModFix/>
          </a:blip>
          <a:stretch>
            <a:fillRect/>
          </a:stretch>
        </p:blipFill>
        <p:spPr>
          <a:xfrm>
            <a:off x="5293475" y="3033713"/>
            <a:ext cx="3476625" cy="523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19" name="Shape 519"/>
        <p:cNvGrpSpPr/>
        <p:nvPr/>
      </p:nvGrpSpPr>
      <p:grpSpPr>
        <a:xfrm>
          <a:off x="0" y="0"/>
          <a:ext cx="0" cy="0"/>
          <a:chOff x="0" y="0"/>
          <a:chExt cx="0" cy="0"/>
        </a:xfrm>
      </p:grpSpPr>
      <p:pic>
        <p:nvPicPr>
          <p:cNvPr id="520" name="Google Shape;520;p51"/>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521" name="Google Shape;521;p51"/>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522" name="Google Shape;522;p51"/>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523" name="Google Shape;523;p51"/>
          <p:cNvSpPr txBox="1"/>
          <p:nvPr/>
        </p:nvSpPr>
        <p:spPr>
          <a:xfrm>
            <a:off x="-1724025" y="668150"/>
            <a:ext cx="737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Montserrat ExtraBold"/>
                <a:ea typeface="Montserrat ExtraBold"/>
                <a:cs typeface="Montserrat ExtraBold"/>
                <a:sym typeface="Montserrat ExtraBold"/>
              </a:rPr>
              <a:t>LSTM input gate</a:t>
            </a:r>
            <a:endParaRPr sz="300"/>
          </a:p>
        </p:txBody>
      </p:sp>
      <p:sp>
        <p:nvSpPr>
          <p:cNvPr id="524" name="Google Shape;524;p51"/>
          <p:cNvSpPr txBox="1"/>
          <p:nvPr/>
        </p:nvSpPr>
        <p:spPr>
          <a:xfrm>
            <a:off x="5284900" y="1524000"/>
            <a:ext cx="349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lt1"/>
                </a:solidFill>
                <a:latin typeface="Montserrat"/>
                <a:ea typeface="Montserrat"/>
                <a:cs typeface="Montserrat"/>
                <a:sym typeface="Montserrat"/>
              </a:rPr>
              <a:t>This gate adds to the current cell state the values of hidden and input states h and x,</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fr" sz="1200">
                <a:solidFill>
                  <a:schemeClr val="lt1"/>
                </a:solidFill>
                <a:latin typeface="Montserrat"/>
                <a:ea typeface="Montserrat"/>
                <a:cs typeface="Montserrat"/>
                <a:sym typeface="Montserrat"/>
              </a:rPr>
              <a:t>but with deciding which info to keep and which to give up</a:t>
            </a:r>
            <a:endParaRPr sz="1200">
              <a:solidFill>
                <a:schemeClr val="lt1"/>
              </a:solidFill>
              <a:latin typeface="Montserrat"/>
              <a:ea typeface="Montserrat"/>
              <a:cs typeface="Montserrat"/>
              <a:sym typeface="Montserrat"/>
            </a:endParaRPr>
          </a:p>
        </p:txBody>
      </p:sp>
      <p:pic>
        <p:nvPicPr>
          <p:cNvPr id="525" name="Google Shape;525;p51"/>
          <p:cNvPicPr preferRelativeResize="0"/>
          <p:nvPr/>
        </p:nvPicPr>
        <p:blipFill rotWithShape="1">
          <a:blip r:embed="rId6">
            <a:alphaModFix/>
          </a:blip>
          <a:srcRect b="3217" l="4824" r="23909" t="13421"/>
          <a:stretch/>
        </p:blipFill>
        <p:spPr>
          <a:xfrm>
            <a:off x="298600" y="1480175"/>
            <a:ext cx="4762500" cy="2638875"/>
          </a:xfrm>
          <a:prstGeom prst="rect">
            <a:avLst/>
          </a:prstGeom>
          <a:noFill/>
          <a:ln>
            <a:noFill/>
          </a:ln>
        </p:spPr>
      </p:pic>
      <p:pic>
        <p:nvPicPr>
          <p:cNvPr id="526" name="Google Shape;526;p51"/>
          <p:cNvPicPr preferRelativeResize="0"/>
          <p:nvPr/>
        </p:nvPicPr>
        <p:blipFill>
          <a:blip r:embed="rId7">
            <a:alphaModFix/>
          </a:blip>
          <a:stretch>
            <a:fillRect/>
          </a:stretch>
        </p:blipFill>
        <p:spPr>
          <a:xfrm>
            <a:off x="5284899" y="3007974"/>
            <a:ext cx="3644725" cy="9609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1" name="Google Shape;81;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2" name="Google Shape;82;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 name="Google Shape;83;p16"/>
          <p:cNvSpPr txBox="1"/>
          <p:nvPr/>
        </p:nvSpPr>
        <p:spPr>
          <a:xfrm>
            <a:off x="1158450" y="541175"/>
            <a:ext cx="6827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100">
                <a:solidFill>
                  <a:srgbClr val="D93744"/>
                </a:solidFill>
                <a:latin typeface="Montserrat ExtraBold"/>
                <a:ea typeface="Montserrat ExtraBold"/>
                <a:cs typeface="Montserrat ExtraBold"/>
                <a:sym typeface="Montserrat ExtraBold"/>
              </a:rPr>
              <a:t>Natural language processing</a:t>
            </a:r>
            <a:endParaRPr sz="2800">
              <a:solidFill>
                <a:srgbClr val="D93744"/>
              </a:solidFill>
              <a:latin typeface="Montserrat ExtraBold"/>
              <a:ea typeface="Montserrat ExtraBold"/>
              <a:cs typeface="Montserrat ExtraBold"/>
              <a:sym typeface="Montserrat ExtraBold"/>
            </a:endParaRPr>
          </a:p>
        </p:txBody>
      </p:sp>
      <p:sp>
        <p:nvSpPr>
          <p:cNvPr id="84" name="Google Shape;84;p16"/>
          <p:cNvSpPr txBox="1"/>
          <p:nvPr/>
        </p:nvSpPr>
        <p:spPr>
          <a:xfrm>
            <a:off x="386950" y="1616875"/>
            <a:ext cx="11136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Montserrat Medium"/>
                <a:ea typeface="Montserrat Medium"/>
                <a:cs typeface="Montserrat Medium"/>
                <a:sym typeface="Montserrat Medium"/>
              </a:rPr>
              <a:t>Translation</a:t>
            </a:r>
            <a:endParaRPr sz="1200">
              <a:latin typeface="Montserrat Medium"/>
              <a:ea typeface="Montserrat Medium"/>
              <a:cs typeface="Montserrat Medium"/>
              <a:sym typeface="Montserrat Medium"/>
            </a:endParaRPr>
          </a:p>
        </p:txBody>
      </p:sp>
      <p:sp>
        <p:nvSpPr>
          <p:cNvPr id="85" name="Google Shape;85;p16"/>
          <p:cNvSpPr txBox="1"/>
          <p:nvPr/>
        </p:nvSpPr>
        <p:spPr>
          <a:xfrm>
            <a:off x="6921599" y="1571938"/>
            <a:ext cx="1765200" cy="26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1200">
                <a:latin typeface="Montserrat Medium"/>
                <a:ea typeface="Montserrat Medium"/>
                <a:cs typeface="Montserrat Medium"/>
                <a:sym typeface="Montserrat Medium"/>
              </a:rPr>
              <a:t>Question answering</a:t>
            </a:r>
            <a:endParaRPr sz="1200">
              <a:latin typeface="Montserrat Medium"/>
              <a:ea typeface="Montserrat Medium"/>
              <a:cs typeface="Montserrat Medium"/>
              <a:sym typeface="Montserrat Medium"/>
            </a:endParaRPr>
          </a:p>
        </p:txBody>
      </p:sp>
      <p:sp>
        <p:nvSpPr>
          <p:cNvPr id="86" name="Google Shape;86;p16"/>
          <p:cNvSpPr/>
          <p:nvPr/>
        </p:nvSpPr>
        <p:spPr>
          <a:xfrm>
            <a:off x="6132239" y="1389060"/>
            <a:ext cx="815472" cy="743700"/>
          </a:xfrm>
          <a:custGeom>
            <a:rect b="b" l="l" r="r" t="t"/>
            <a:pathLst>
              <a:path extrusionOk="0" h="26081" w="28598">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D9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1657264" y="1375373"/>
            <a:ext cx="815472" cy="743700"/>
          </a:xfrm>
          <a:custGeom>
            <a:rect b="b" l="l" r="r" t="t"/>
            <a:pathLst>
              <a:path extrusionOk="0" h="26081" w="28598">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D9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nvSpPr>
        <p:spPr>
          <a:xfrm>
            <a:off x="68351" y="2705438"/>
            <a:ext cx="17652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Montserrat Medium"/>
                <a:ea typeface="Montserrat Medium"/>
                <a:cs typeface="Montserrat Medium"/>
                <a:sym typeface="Montserrat Medium"/>
              </a:rPr>
              <a:t>Sentiment analysis</a:t>
            </a:r>
            <a:endParaRPr sz="1200">
              <a:latin typeface="Montserrat Medium"/>
              <a:ea typeface="Montserrat Medium"/>
              <a:cs typeface="Montserrat Medium"/>
              <a:sym typeface="Montserrat Medium"/>
            </a:endParaRPr>
          </a:p>
        </p:txBody>
      </p:sp>
      <p:sp>
        <p:nvSpPr>
          <p:cNvPr id="89" name="Google Shape;89;p16"/>
          <p:cNvSpPr txBox="1"/>
          <p:nvPr/>
        </p:nvSpPr>
        <p:spPr>
          <a:xfrm>
            <a:off x="7031850" y="2758950"/>
            <a:ext cx="15447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Montserrat Medium"/>
                <a:ea typeface="Montserrat Medium"/>
                <a:cs typeface="Montserrat Medium"/>
                <a:sym typeface="Montserrat Medium"/>
              </a:rPr>
              <a:t>Text generation</a:t>
            </a:r>
            <a:endParaRPr sz="1200">
              <a:latin typeface="Montserrat Medium"/>
              <a:ea typeface="Montserrat Medium"/>
              <a:cs typeface="Montserrat Medium"/>
              <a:sym typeface="Montserrat Medium"/>
            </a:endParaRPr>
          </a:p>
        </p:txBody>
      </p:sp>
      <p:sp>
        <p:nvSpPr>
          <p:cNvPr id="90" name="Google Shape;90;p16"/>
          <p:cNvSpPr/>
          <p:nvPr/>
        </p:nvSpPr>
        <p:spPr>
          <a:xfrm>
            <a:off x="6208439" y="2461460"/>
            <a:ext cx="815472" cy="743700"/>
          </a:xfrm>
          <a:custGeom>
            <a:rect b="b" l="l" r="r" t="t"/>
            <a:pathLst>
              <a:path extrusionOk="0" h="26081" w="28598">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D9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1657264" y="2461460"/>
            <a:ext cx="815472" cy="743700"/>
          </a:xfrm>
          <a:custGeom>
            <a:rect b="b" l="l" r="r" t="t"/>
            <a:pathLst>
              <a:path extrusionOk="0" h="26081" w="28598">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D9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nvSpPr>
        <p:spPr>
          <a:xfrm>
            <a:off x="218600" y="3793975"/>
            <a:ext cx="15447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Montserrat Medium"/>
                <a:ea typeface="Montserrat Medium"/>
                <a:cs typeface="Montserrat Medium"/>
                <a:sym typeface="Montserrat Medium"/>
              </a:rPr>
              <a:t>Named entity recognition</a:t>
            </a:r>
            <a:endParaRPr sz="1200">
              <a:latin typeface="Montserrat Medium"/>
              <a:ea typeface="Montserrat Medium"/>
              <a:cs typeface="Montserrat Medium"/>
              <a:sym typeface="Montserrat Medium"/>
            </a:endParaRPr>
          </a:p>
        </p:txBody>
      </p:sp>
      <p:sp>
        <p:nvSpPr>
          <p:cNvPr id="93" name="Google Shape;93;p16"/>
          <p:cNvSpPr txBox="1"/>
          <p:nvPr/>
        </p:nvSpPr>
        <p:spPr>
          <a:xfrm>
            <a:off x="7122450" y="3825750"/>
            <a:ext cx="1363500" cy="2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Montserrat Medium"/>
                <a:ea typeface="Montserrat Medium"/>
                <a:cs typeface="Montserrat Medium"/>
                <a:sym typeface="Montserrat Medium"/>
              </a:rPr>
              <a:t>Auto-complete</a:t>
            </a:r>
            <a:endParaRPr sz="1200">
              <a:latin typeface="Montserrat Medium"/>
              <a:ea typeface="Montserrat Medium"/>
              <a:cs typeface="Montserrat Medium"/>
              <a:sym typeface="Montserrat Medium"/>
            </a:endParaRPr>
          </a:p>
        </p:txBody>
      </p:sp>
      <p:sp>
        <p:nvSpPr>
          <p:cNvPr id="94" name="Google Shape;94;p16"/>
          <p:cNvSpPr/>
          <p:nvPr/>
        </p:nvSpPr>
        <p:spPr>
          <a:xfrm>
            <a:off x="1636439" y="3584260"/>
            <a:ext cx="815472" cy="743700"/>
          </a:xfrm>
          <a:custGeom>
            <a:rect b="b" l="l" r="r" t="t"/>
            <a:pathLst>
              <a:path extrusionOk="0" h="26081" w="28598">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D9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6208439" y="3584248"/>
            <a:ext cx="815472" cy="743700"/>
          </a:xfrm>
          <a:custGeom>
            <a:rect b="b" l="l" r="r" t="t"/>
            <a:pathLst>
              <a:path extrusionOk="0" h="26081" w="28598">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D9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6"/>
          <p:cNvGrpSpPr/>
          <p:nvPr/>
        </p:nvGrpSpPr>
        <p:grpSpPr>
          <a:xfrm>
            <a:off x="2923936" y="1375381"/>
            <a:ext cx="3296080" cy="2949332"/>
            <a:chOff x="2378950" y="1683750"/>
            <a:chExt cx="2843900" cy="2851800"/>
          </a:xfrm>
        </p:grpSpPr>
        <p:sp>
          <p:nvSpPr>
            <p:cNvPr id="97" name="Google Shape;97;p16"/>
            <p:cNvSpPr/>
            <p:nvPr/>
          </p:nvSpPr>
          <p:spPr>
            <a:xfrm>
              <a:off x="4309175" y="3160300"/>
              <a:ext cx="462400" cy="13500"/>
            </a:xfrm>
            <a:custGeom>
              <a:rect b="b" l="l" r="r" t="t"/>
              <a:pathLst>
                <a:path extrusionOk="0" h="540" w="18496">
                  <a:moveTo>
                    <a:pt x="285" y="1"/>
                  </a:moveTo>
                  <a:cubicBezTo>
                    <a:pt x="127" y="1"/>
                    <a:pt x="0" y="128"/>
                    <a:pt x="0" y="254"/>
                  </a:cubicBezTo>
                  <a:cubicBezTo>
                    <a:pt x="0" y="413"/>
                    <a:pt x="127" y="539"/>
                    <a:pt x="285" y="539"/>
                  </a:cubicBezTo>
                  <a:lnTo>
                    <a:pt x="18210" y="539"/>
                  </a:lnTo>
                  <a:cubicBezTo>
                    <a:pt x="18368" y="539"/>
                    <a:pt x="18495" y="413"/>
                    <a:pt x="18495" y="254"/>
                  </a:cubicBezTo>
                  <a:cubicBezTo>
                    <a:pt x="18495" y="128"/>
                    <a:pt x="18368" y="1"/>
                    <a:pt x="1821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2830225" y="3160300"/>
              <a:ext cx="463175" cy="13500"/>
            </a:xfrm>
            <a:custGeom>
              <a:rect b="b" l="l" r="r" t="t"/>
              <a:pathLst>
                <a:path extrusionOk="0" h="540" w="18527">
                  <a:moveTo>
                    <a:pt x="286" y="1"/>
                  </a:moveTo>
                  <a:cubicBezTo>
                    <a:pt x="127" y="1"/>
                    <a:pt x="1" y="128"/>
                    <a:pt x="1" y="254"/>
                  </a:cubicBezTo>
                  <a:cubicBezTo>
                    <a:pt x="1" y="413"/>
                    <a:pt x="127" y="539"/>
                    <a:pt x="286" y="539"/>
                  </a:cubicBezTo>
                  <a:lnTo>
                    <a:pt x="18242" y="539"/>
                  </a:lnTo>
                  <a:cubicBezTo>
                    <a:pt x="18400" y="539"/>
                    <a:pt x="18527" y="413"/>
                    <a:pt x="18527" y="254"/>
                  </a:cubicBezTo>
                  <a:cubicBezTo>
                    <a:pt x="18527" y="128"/>
                    <a:pt x="18400" y="1"/>
                    <a:pt x="1824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4005950" y="3425525"/>
              <a:ext cx="176575" cy="1005525"/>
            </a:xfrm>
            <a:custGeom>
              <a:rect b="b" l="l" r="r" t="t"/>
              <a:pathLst>
                <a:path extrusionOk="0" h="40221" w="7063">
                  <a:moveTo>
                    <a:pt x="285" y="1"/>
                  </a:moveTo>
                  <a:cubicBezTo>
                    <a:pt x="127" y="1"/>
                    <a:pt x="0" y="128"/>
                    <a:pt x="0" y="286"/>
                  </a:cubicBezTo>
                  <a:lnTo>
                    <a:pt x="0" y="15899"/>
                  </a:lnTo>
                  <a:cubicBezTo>
                    <a:pt x="0" y="15994"/>
                    <a:pt x="32" y="16057"/>
                    <a:pt x="95" y="16120"/>
                  </a:cubicBezTo>
                  <a:lnTo>
                    <a:pt x="6492" y="22518"/>
                  </a:lnTo>
                  <a:lnTo>
                    <a:pt x="6492" y="39935"/>
                  </a:lnTo>
                  <a:cubicBezTo>
                    <a:pt x="6492" y="40094"/>
                    <a:pt x="6619" y="40220"/>
                    <a:pt x="6777" y="40220"/>
                  </a:cubicBezTo>
                  <a:cubicBezTo>
                    <a:pt x="6936" y="40220"/>
                    <a:pt x="7062" y="40094"/>
                    <a:pt x="7062" y="39935"/>
                  </a:cubicBezTo>
                  <a:lnTo>
                    <a:pt x="7062" y="22391"/>
                  </a:lnTo>
                  <a:cubicBezTo>
                    <a:pt x="7062" y="22328"/>
                    <a:pt x="7031" y="22264"/>
                    <a:pt x="6967" y="22201"/>
                  </a:cubicBezTo>
                  <a:lnTo>
                    <a:pt x="570" y="15804"/>
                  </a:lnTo>
                  <a:lnTo>
                    <a:pt x="570" y="286"/>
                  </a:lnTo>
                  <a:cubicBezTo>
                    <a:pt x="570" y="128"/>
                    <a:pt x="443" y="1"/>
                    <a:pt x="2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3904600" y="3510250"/>
              <a:ext cx="114825" cy="844000"/>
            </a:xfrm>
            <a:custGeom>
              <a:rect b="b" l="l" r="r" t="t"/>
              <a:pathLst>
                <a:path extrusionOk="0" h="33760" w="4593">
                  <a:moveTo>
                    <a:pt x="285" y="1"/>
                  </a:moveTo>
                  <a:cubicBezTo>
                    <a:pt x="127" y="1"/>
                    <a:pt x="0" y="127"/>
                    <a:pt x="0" y="286"/>
                  </a:cubicBezTo>
                  <a:lnTo>
                    <a:pt x="0" y="22454"/>
                  </a:lnTo>
                  <a:cubicBezTo>
                    <a:pt x="0" y="22549"/>
                    <a:pt x="32" y="22612"/>
                    <a:pt x="64" y="22644"/>
                  </a:cubicBezTo>
                  <a:lnTo>
                    <a:pt x="4022" y="26602"/>
                  </a:lnTo>
                  <a:lnTo>
                    <a:pt x="4022" y="33475"/>
                  </a:lnTo>
                  <a:cubicBezTo>
                    <a:pt x="4022" y="33633"/>
                    <a:pt x="4149" y="33760"/>
                    <a:pt x="4307" y="33760"/>
                  </a:cubicBezTo>
                  <a:cubicBezTo>
                    <a:pt x="4466" y="33760"/>
                    <a:pt x="4592" y="33633"/>
                    <a:pt x="4592" y="33475"/>
                  </a:cubicBezTo>
                  <a:lnTo>
                    <a:pt x="4592" y="26476"/>
                  </a:lnTo>
                  <a:cubicBezTo>
                    <a:pt x="4592" y="26412"/>
                    <a:pt x="4561" y="26349"/>
                    <a:pt x="4497" y="26286"/>
                  </a:cubicBezTo>
                  <a:lnTo>
                    <a:pt x="539" y="22359"/>
                  </a:lnTo>
                  <a:lnTo>
                    <a:pt x="539" y="286"/>
                  </a:lnTo>
                  <a:cubicBezTo>
                    <a:pt x="539" y="127"/>
                    <a:pt x="412" y="1"/>
                    <a:pt x="2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4290175" y="3540325"/>
              <a:ext cx="932675" cy="570075"/>
            </a:xfrm>
            <a:custGeom>
              <a:rect b="b" l="l" r="r" t="t"/>
              <a:pathLst>
                <a:path extrusionOk="0" h="22803" w="37307">
                  <a:moveTo>
                    <a:pt x="313" y="1"/>
                  </a:moveTo>
                  <a:cubicBezTo>
                    <a:pt x="238" y="1"/>
                    <a:pt x="159" y="33"/>
                    <a:pt x="95" y="96"/>
                  </a:cubicBezTo>
                  <a:cubicBezTo>
                    <a:pt x="0" y="191"/>
                    <a:pt x="0" y="381"/>
                    <a:pt x="95" y="476"/>
                  </a:cubicBezTo>
                  <a:lnTo>
                    <a:pt x="9026" y="9375"/>
                  </a:lnTo>
                  <a:cubicBezTo>
                    <a:pt x="9058" y="9438"/>
                    <a:pt x="9121" y="9470"/>
                    <a:pt x="9216" y="9470"/>
                  </a:cubicBezTo>
                  <a:lnTo>
                    <a:pt x="23562" y="9470"/>
                  </a:lnTo>
                  <a:lnTo>
                    <a:pt x="36800" y="22708"/>
                  </a:lnTo>
                  <a:cubicBezTo>
                    <a:pt x="36863" y="22771"/>
                    <a:pt x="36926" y="22803"/>
                    <a:pt x="36990" y="22803"/>
                  </a:cubicBezTo>
                  <a:cubicBezTo>
                    <a:pt x="37085" y="22803"/>
                    <a:pt x="37148" y="22771"/>
                    <a:pt x="37211" y="22739"/>
                  </a:cubicBezTo>
                  <a:cubicBezTo>
                    <a:pt x="37306" y="22613"/>
                    <a:pt x="37306" y="22454"/>
                    <a:pt x="37211" y="22327"/>
                  </a:cubicBezTo>
                  <a:lnTo>
                    <a:pt x="23879" y="8995"/>
                  </a:lnTo>
                  <a:cubicBezTo>
                    <a:pt x="23815" y="8932"/>
                    <a:pt x="23752" y="8900"/>
                    <a:pt x="23657" y="8900"/>
                  </a:cubicBezTo>
                  <a:lnTo>
                    <a:pt x="9343" y="8900"/>
                  </a:lnTo>
                  <a:lnTo>
                    <a:pt x="507" y="96"/>
                  </a:lnTo>
                  <a:cubicBezTo>
                    <a:pt x="459" y="33"/>
                    <a:pt x="388" y="1"/>
                    <a:pt x="31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4233175" y="3427125"/>
              <a:ext cx="281075" cy="635775"/>
            </a:xfrm>
            <a:custGeom>
              <a:rect b="b" l="l" r="r" t="t"/>
              <a:pathLst>
                <a:path extrusionOk="0" h="25431" w="11243">
                  <a:moveTo>
                    <a:pt x="285" y="0"/>
                  </a:moveTo>
                  <a:cubicBezTo>
                    <a:pt x="127" y="0"/>
                    <a:pt x="0" y="127"/>
                    <a:pt x="0" y="254"/>
                  </a:cubicBezTo>
                  <a:lnTo>
                    <a:pt x="0" y="17418"/>
                  </a:lnTo>
                  <a:cubicBezTo>
                    <a:pt x="0" y="17513"/>
                    <a:pt x="32" y="17608"/>
                    <a:pt x="127" y="17640"/>
                  </a:cubicBezTo>
                  <a:lnTo>
                    <a:pt x="10736" y="25367"/>
                  </a:lnTo>
                  <a:cubicBezTo>
                    <a:pt x="10799" y="25399"/>
                    <a:pt x="10863" y="25430"/>
                    <a:pt x="10926" y="25430"/>
                  </a:cubicBezTo>
                  <a:cubicBezTo>
                    <a:pt x="10989" y="25430"/>
                    <a:pt x="11084" y="25367"/>
                    <a:pt x="11148" y="25304"/>
                  </a:cubicBezTo>
                  <a:cubicBezTo>
                    <a:pt x="11243" y="25177"/>
                    <a:pt x="11211" y="24987"/>
                    <a:pt x="11084" y="24892"/>
                  </a:cubicBezTo>
                  <a:lnTo>
                    <a:pt x="570" y="17291"/>
                  </a:lnTo>
                  <a:lnTo>
                    <a:pt x="570" y="254"/>
                  </a:lnTo>
                  <a:cubicBezTo>
                    <a:pt x="570" y="127"/>
                    <a:pt x="443" y="0"/>
                    <a:pt x="28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3904600" y="1880875"/>
              <a:ext cx="148875" cy="861425"/>
            </a:xfrm>
            <a:custGeom>
              <a:rect b="b" l="l" r="r" t="t"/>
              <a:pathLst>
                <a:path extrusionOk="0" h="34457" w="5955">
                  <a:moveTo>
                    <a:pt x="5669" y="1"/>
                  </a:moveTo>
                  <a:cubicBezTo>
                    <a:pt x="5543" y="1"/>
                    <a:pt x="5416" y="128"/>
                    <a:pt x="5416" y="286"/>
                  </a:cubicBezTo>
                  <a:lnTo>
                    <a:pt x="5416" y="10990"/>
                  </a:lnTo>
                  <a:lnTo>
                    <a:pt x="64" y="16310"/>
                  </a:lnTo>
                  <a:cubicBezTo>
                    <a:pt x="32" y="16374"/>
                    <a:pt x="0" y="16437"/>
                    <a:pt x="0" y="16500"/>
                  </a:cubicBezTo>
                  <a:lnTo>
                    <a:pt x="0" y="34172"/>
                  </a:lnTo>
                  <a:cubicBezTo>
                    <a:pt x="0" y="34330"/>
                    <a:pt x="127" y="34457"/>
                    <a:pt x="285" y="34457"/>
                  </a:cubicBezTo>
                  <a:cubicBezTo>
                    <a:pt x="444" y="34457"/>
                    <a:pt x="571" y="34330"/>
                    <a:pt x="571" y="34172"/>
                  </a:cubicBezTo>
                  <a:lnTo>
                    <a:pt x="571" y="16627"/>
                  </a:lnTo>
                  <a:lnTo>
                    <a:pt x="5891" y="11307"/>
                  </a:lnTo>
                  <a:cubicBezTo>
                    <a:pt x="5923" y="11275"/>
                    <a:pt x="5954" y="11180"/>
                    <a:pt x="5954" y="11117"/>
                  </a:cubicBezTo>
                  <a:lnTo>
                    <a:pt x="5954" y="286"/>
                  </a:lnTo>
                  <a:cubicBezTo>
                    <a:pt x="5954" y="128"/>
                    <a:pt x="5828" y="1"/>
                    <a:pt x="566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4233175" y="2176200"/>
              <a:ext cx="346800" cy="665850"/>
            </a:xfrm>
            <a:custGeom>
              <a:rect b="b" l="l" r="r" t="t"/>
              <a:pathLst>
                <a:path extrusionOk="0" h="26634" w="13872">
                  <a:moveTo>
                    <a:pt x="13570" y="0"/>
                  </a:moveTo>
                  <a:cubicBezTo>
                    <a:pt x="13499" y="0"/>
                    <a:pt x="13428" y="32"/>
                    <a:pt x="13364" y="95"/>
                  </a:cubicBezTo>
                  <a:lnTo>
                    <a:pt x="95" y="13365"/>
                  </a:lnTo>
                  <a:cubicBezTo>
                    <a:pt x="32" y="13428"/>
                    <a:pt x="0" y="13491"/>
                    <a:pt x="0" y="13586"/>
                  </a:cubicBezTo>
                  <a:lnTo>
                    <a:pt x="0" y="26349"/>
                  </a:lnTo>
                  <a:cubicBezTo>
                    <a:pt x="0" y="26507"/>
                    <a:pt x="127" y="26634"/>
                    <a:pt x="285" y="26634"/>
                  </a:cubicBezTo>
                  <a:cubicBezTo>
                    <a:pt x="443" y="26634"/>
                    <a:pt x="570" y="26507"/>
                    <a:pt x="570" y="26349"/>
                  </a:cubicBezTo>
                  <a:lnTo>
                    <a:pt x="570" y="13681"/>
                  </a:lnTo>
                  <a:lnTo>
                    <a:pt x="13776" y="475"/>
                  </a:lnTo>
                  <a:cubicBezTo>
                    <a:pt x="13871" y="380"/>
                    <a:pt x="13871" y="190"/>
                    <a:pt x="13776" y="95"/>
                  </a:cubicBezTo>
                  <a:cubicBezTo>
                    <a:pt x="13713" y="32"/>
                    <a:pt x="13642" y="0"/>
                    <a:pt x="1357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4011475" y="1820725"/>
              <a:ext cx="70500" cy="71275"/>
            </a:xfrm>
            <a:custGeom>
              <a:rect b="b" l="l" r="r" t="t"/>
              <a:pathLst>
                <a:path extrusionOk="0" h="2851" w="2820">
                  <a:moveTo>
                    <a:pt x="1394" y="570"/>
                  </a:moveTo>
                  <a:cubicBezTo>
                    <a:pt x="1869" y="570"/>
                    <a:pt x="2249" y="950"/>
                    <a:pt x="2249" y="1425"/>
                  </a:cubicBezTo>
                  <a:cubicBezTo>
                    <a:pt x="2249" y="1900"/>
                    <a:pt x="1869" y="2280"/>
                    <a:pt x="1394" y="2280"/>
                  </a:cubicBezTo>
                  <a:cubicBezTo>
                    <a:pt x="919" y="2280"/>
                    <a:pt x="539" y="1900"/>
                    <a:pt x="539" y="1425"/>
                  </a:cubicBezTo>
                  <a:cubicBezTo>
                    <a:pt x="539" y="950"/>
                    <a:pt x="919" y="570"/>
                    <a:pt x="1394" y="570"/>
                  </a:cubicBezTo>
                  <a:close/>
                  <a:moveTo>
                    <a:pt x="1394" y="0"/>
                  </a:moveTo>
                  <a:cubicBezTo>
                    <a:pt x="634" y="0"/>
                    <a:pt x="1" y="633"/>
                    <a:pt x="1" y="1425"/>
                  </a:cubicBezTo>
                  <a:cubicBezTo>
                    <a:pt x="1" y="2217"/>
                    <a:pt x="634" y="2850"/>
                    <a:pt x="1394" y="2850"/>
                  </a:cubicBezTo>
                  <a:cubicBezTo>
                    <a:pt x="2186" y="2850"/>
                    <a:pt x="2819" y="2217"/>
                    <a:pt x="2819" y="1425"/>
                  </a:cubicBezTo>
                  <a:cubicBezTo>
                    <a:pt x="2819" y="633"/>
                    <a:pt x="2186" y="0"/>
                    <a:pt x="13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4158750" y="2252200"/>
              <a:ext cx="71275" cy="70500"/>
            </a:xfrm>
            <a:custGeom>
              <a:rect b="b" l="l" r="r" t="t"/>
              <a:pathLst>
                <a:path extrusionOk="0" h="2820" w="2851">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4638525" y="2792150"/>
              <a:ext cx="70500" cy="71300"/>
            </a:xfrm>
            <a:custGeom>
              <a:rect b="b" l="l" r="r" t="t"/>
              <a:pathLst>
                <a:path extrusionOk="0" h="2852" w="2820">
                  <a:moveTo>
                    <a:pt x="1394" y="571"/>
                  </a:moveTo>
                  <a:cubicBezTo>
                    <a:pt x="1869" y="571"/>
                    <a:pt x="2249" y="951"/>
                    <a:pt x="2249" y="1426"/>
                  </a:cubicBezTo>
                  <a:cubicBezTo>
                    <a:pt x="2249" y="1901"/>
                    <a:pt x="1869" y="2281"/>
                    <a:pt x="1394" y="2281"/>
                  </a:cubicBezTo>
                  <a:cubicBezTo>
                    <a:pt x="951" y="2281"/>
                    <a:pt x="539" y="1901"/>
                    <a:pt x="539" y="1426"/>
                  </a:cubicBezTo>
                  <a:cubicBezTo>
                    <a:pt x="539" y="951"/>
                    <a:pt x="951" y="571"/>
                    <a:pt x="1394" y="571"/>
                  </a:cubicBezTo>
                  <a:close/>
                  <a:moveTo>
                    <a:pt x="1394" y="1"/>
                  </a:moveTo>
                  <a:cubicBezTo>
                    <a:pt x="634" y="1"/>
                    <a:pt x="1" y="634"/>
                    <a:pt x="1" y="1426"/>
                  </a:cubicBezTo>
                  <a:cubicBezTo>
                    <a:pt x="1" y="2218"/>
                    <a:pt x="634" y="2851"/>
                    <a:pt x="1394" y="2851"/>
                  </a:cubicBezTo>
                  <a:cubicBezTo>
                    <a:pt x="2186" y="2851"/>
                    <a:pt x="2819" y="2218"/>
                    <a:pt x="2819" y="1426"/>
                  </a:cubicBezTo>
                  <a:cubicBezTo>
                    <a:pt x="2819" y="634"/>
                    <a:pt x="2186" y="1"/>
                    <a:pt x="139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4139750" y="4417575"/>
              <a:ext cx="71275" cy="70475"/>
            </a:xfrm>
            <a:custGeom>
              <a:rect b="b" l="l" r="r" t="t"/>
              <a:pathLst>
                <a:path extrusionOk="0" h="2819" w="2851">
                  <a:moveTo>
                    <a:pt x="1425" y="538"/>
                  </a:moveTo>
                  <a:cubicBezTo>
                    <a:pt x="1900" y="538"/>
                    <a:pt x="2280" y="918"/>
                    <a:pt x="2280" y="1393"/>
                  </a:cubicBezTo>
                  <a:cubicBezTo>
                    <a:pt x="2280" y="1869"/>
                    <a:pt x="1900" y="2249"/>
                    <a:pt x="1425" y="2249"/>
                  </a:cubicBezTo>
                  <a:cubicBezTo>
                    <a:pt x="950" y="2249"/>
                    <a:pt x="570" y="1869"/>
                    <a:pt x="570" y="1393"/>
                  </a:cubicBezTo>
                  <a:cubicBezTo>
                    <a:pt x="570" y="918"/>
                    <a:pt x="950" y="538"/>
                    <a:pt x="1425" y="538"/>
                  </a:cubicBezTo>
                  <a:close/>
                  <a:moveTo>
                    <a:pt x="1425" y="0"/>
                  </a:moveTo>
                  <a:cubicBezTo>
                    <a:pt x="634" y="0"/>
                    <a:pt x="0" y="633"/>
                    <a:pt x="0" y="1393"/>
                  </a:cubicBezTo>
                  <a:cubicBezTo>
                    <a:pt x="0" y="2185"/>
                    <a:pt x="634" y="2819"/>
                    <a:pt x="1425" y="2819"/>
                  </a:cubicBezTo>
                  <a:cubicBezTo>
                    <a:pt x="2185" y="2819"/>
                    <a:pt x="2850" y="2185"/>
                    <a:pt x="2850" y="1393"/>
                  </a:cubicBezTo>
                  <a:cubicBezTo>
                    <a:pt x="2850" y="633"/>
                    <a:pt x="2185" y="0"/>
                    <a:pt x="14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3976650" y="4339975"/>
              <a:ext cx="71275" cy="71275"/>
            </a:xfrm>
            <a:custGeom>
              <a:rect b="b" l="l" r="r" t="t"/>
              <a:pathLst>
                <a:path extrusionOk="0" h="2851" w="2851">
                  <a:moveTo>
                    <a:pt x="1425" y="571"/>
                  </a:moveTo>
                  <a:cubicBezTo>
                    <a:pt x="1900" y="571"/>
                    <a:pt x="2281" y="951"/>
                    <a:pt x="2281" y="1426"/>
                  </a:cubicBezTo>
                  <a:cubicBezTo>
                    <a:pt x="2281" y="1901"/>
                    <a:pt x="1900"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7"/>
                    <a:pt x="634" y="2851"/>
                    <a:pt x="1425" y="2851"/>
                  </a:cubicBezTo>
                  <a:cubicBezTo>
                    <a:pt x="2186" y="2851"/>
                    <a:pt x="2851" y="2217"/>
                    <a:pt x="2819" y="1426"/>
                  </a:cubicBezTo>
                  <a:cubicBezTo>
                    <a:pt x="2819" y="634"/>
                    <a:pt x="2186"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4011475" y="2296550"/>
              <a:ext cx="169450" cy="445750"/>
            </a:xfrm>
            <a:custGeom>
              <a:rect b="b" l="l" r="r" t="t"/>
              <a:pathLst>
                <a:path extrusionOk="0" h="17830" w="6778">
                  <a:moveTo>
                    <a:pt x="6461" y="0"/>
                  </a:moveTo>
                  <a:cubicBezTo>
                    <a:pt x="6390" y="0"/>
                    <a:pt x="6319" y="32"/>
                    <a:pt x="6271" y="95"/>
                  </a:cubicBezTo>
                  <a:lnTo>
                    <a:pt x="96" y="6271"/>
                  </a:lnTo>
                  <a:cubicBezTo>
                    <a:pt x="32" y="6334"/>
                    <a:pt x="1" y="6397"/>
                    <a:pt x="1" y="6461"/>
                  </a:cubicBezTo>
                  <a:lnTo>
                    <a:pt x="1" y="17545"/>
                  </a:lnTo>
                  <a:cubicBezTo>
                    <a:pt x="1" y="17703"/>
                    <a:pt x="127" y="17830"/>
                    <a:pt x="286" y="17830"/>
                  </a:cubicBezTo>
                  <a:cubicBezTo>
                    <a:pt x="444" y="17830"/>
                    <a:pt x="571" y="17703"/>
                    <a:pt x="571" y="17545"/>
                  </a:cubicBezTo>
                  <a:lnTo>
                    <a:pt x="571" y="6587"/>
                  </a:lnTo>
                  <a:lnTo>
                    <a:pt x="6651" y="475"/>
                  </a:lnTo>
                  <a:cubicBezTo>
                    <a:pt x="6778" y="380"/>
                    <a:pt x="6778" y="190"/>
                    <a:pt x="6651" y="95"/>
                  </a:cubicBezTo>
                  <a:cubicBezTo>
                    <a:pt x="6604" y="32"/>
                    <a:pt x="6533" y="0"/>
                    <a:pt x="646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4279075" y="2842025"/>
              <a:ext cx="380850" cy="197975"/>
            </a:xfrm>
            <a:custGeom>
              <a:rect b="b" l="l" r="r" t="t"/>
              <a:pathLst>
                <a:path extrusionOk="0" h="7919" w="15234">
                  <a:moveTo>
                    <a:pt x="14917" y="1"/>
                  </a:moveTo>
                  <a:cubicBezTo>
                    <a:pt x="14846" y="1"/>
                    <a:pt x="14775" y="33"/>
                    <a:pt x="14727" y="96"/>
                  </a:cubicBezTo>
                  <a:lnTo>
                    <a:pt x="7443" y="7348"/>
                  </a:lnTo>
                  <a:lnTo>
                    <a:pt x="286" y="7348"/>
                  </a:lnTo>
                  <a:cubicBezTo>
                    <a:pt x="128" y="7348"/>
                    <a:pt x="1" y="7475"/>
                    <a:pt x="1" y="7633"/>
                  </a:cubicBezTo>
                  <a:cubicBezTo>
                    <a:pt x="1" y="7792"/>
                    <a:pt x="128" y="7918"/>
                    <a:pt x="286" y="7918"/>
                  </a:cubicBezTo>
                  <a:lnTo>
                    <a:pt x="7570" y="7918"/>
                  </a:lnTo>
                  <a:cubicBezTo>
                    <a:pt x="7633" y="7918"/>
                    <a:pt x="7697" y="7887"/>
                    <a:pt x="7760" y="7823"/>
                  </a:cubicBezTo>
                  <a:lnTo>
                    <a:pt x="15107" y="476"/>
                  </a:lnTo>
                  <a:cubicBezTo>
                    <a:pt x="15234" y="381"/>
                    <a:pt x="15234" y="191"/>
                    <a:pt x="15107" y="96"/>
                  </a:cubicBezTo>
                  <a:cubicBezTo>
                    <a:pt x="15060" y="33"/>
                    <a:pt x="14988" y="1"/>
                    <a:pt x="1491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3419275" y="3425525"/>
              <a:ext cx="176575" cy="1005525"/>
            </a:xfrm>
            <a:custGeom>
              <a:rect b="b" l="l" r="r" t="t"/>
              <a:pathLst>
                <a:path extrusionOk="0" h="40221" w="7063">
                  <a:moveTo>
                    <a:pt x="6778" y="1"/>
                  </a:moveTo>
                  <a:cubicBezTo>
                    <a:pt x="6619" y="1"/>
                    <a:pt x="6492" y="128"/>
                    <a:pt x="6492" y="286"/>
                  </a:cubicBezTo>
                  <a:lnTo>
                    <a:pt x="6492" y="15804"/>
                  </a:lnTo>
                  <a:lnTo>
                    <a:pt x="95" y="22201"/>
                  </a:lnTo>
                  <a:cubicBezTo>
                    <a:pt x="32" y="22264"/>
                    <a:pt x="0" y="22328"/>
                    <a:pt x="0" y="22391"/>
                  </a:cubicBezTo>
                  <a:lnTo>
                    <a:pt x="0" y="39935"/>
                  </a:lnTo>
                  <a:cubicBezTo>
                    <a:pt x="0" y="40094"/>
                    <a:pt x="127" y="40220"/>
                    <a:pt x="285" y="40220"/>
                  </a:cubicBezTo>
                  <a:cubicBezTo>
                    <a:pt x="444" y="40220"/>
                    <a:pt x="570" y="40094"/>
                    <a:pt x="570" y="39935"/>
                  </a:cubicBezTo>
                  <a:lnTo>
                    <a:pt x="570" y="22518"/>
                  </a:lnTo>
                  <a:lnTo>
                    <a:pt x="6968" y="16120"/>
                  </a:lnTo>
                  <a:cubicBezTo>
                    <a:pt x="7031" y="16057"/>
                    <a:pt x="7063" y="15994"/>
                    <a:pt x="7063" y="15899"/>
                  </a:cubicBezTo>
                  <a:lnTo>
                    <a:pt x="7063" y="286"/>
                  </a:lnTo>
                  <a:cubicBezTo>
                    <a:pt x="7063" y="128"/>
                    <a:pt x="6936" y="1"/>
                    <a:pt x="677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3582375" y="3510250"/>
              <a:ext cx="114825" cy="844000"/>
            </a:xfrm>
            <a:custGeom>
              <a:rect b="b" l="l" r="r" t="t"/>
              <a:pathLst>
                <a:path extrusionOk="0" h="33760" w="4593">
                  <a:moveTo>
                    <a:pt x="4339" y="1"/>
                  </a:moveTo>
                  <a:cubicBezTo>
                    <a:pt x="4180" y="1"/>
                    <a:pt x="4054" y="127"/>
                    <a:pt x="4054" y="254"/>
                  </a:cubicBezTo>
                  <a:lnTo>
                    <a:pt x="4054" y="22327"/>
                  </a:lnTo>
                  <a:lnTo>
                    <a:pt x="95" y="26286"/>
                  </a:lnTo>
                  <a:cubicBezTo>
                    <a:pt x="32" y="26349"/>
                    <a:pt x="0" y="26412"/>
                    <a:pt x="0" y="26476"/>
                  </a:cubicBezTo>
                  <a:lnTo>
                    <a:pt x="0" y="33475"/>
                  </a:lnTo>
                  <a:cubicBezTo>
                    <a:pt x="0" y="33633"/>
                    <a:pt x="127" y="33760"/>
                    <a:pt x="285" y="33760"/>
                  </a:cubicBezTo>
                  <a:cubicBezTo>
                    <a:pt x="444" y="33760"/>
                    <a:pt x="570" y="33633"/>
                    <a:pt x="570" y="33475"/>
                  </a:cubicBezTo>
                  <a:lnTo>
                    <a:pt x="570" y="26602"/>
                  </a:lnTo>
                  <a:lnTo>
                    <a:pt x="4529" y="22644"/>
                  </a:lnTo>
                  <a:cubicBezTo>
                    <a:pt x="4592" y="22612"/>
                    <a:pt x="4592" y="22517"/>
                    <a:pt x="4592" y="22454"/>
                  </a:cubicBezTo>
                  <a:lnTo>
                    <a:pt x="4592" y="254"/>
                  </a:lnTo>
                  <a:cubicBezTo>
                    <a:pt x="4592" y="127"/>
                    <a:pt x="4465" y="1"/>
                    <a:pt x="43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2378950" y="3540325"/>
              <a:ext cx="932675" cy="570075"/>
            </a:xfrm>
            <a:custGeom>
              <a:rect b="b" l="l" r="r" t="t"/>
              <a:pathLst>
                <a:path extrusionOk="0" h="22803" w="37307">
                  <a:moveTo>
                    <a:pt x="36990" y="1"/>
                  </a:moveTo>
                  <a:cubicBezTo>
                    <a:pt x="36918" y="1"/>
                    <a:pt x="36847" y="33"/>
                    <a:pt x="36800" y="96"/>
                  </a:cubicBezTo>
                  <a:lnTo>
                    <a:pt x="27996" y="8900"/>
                  </a:lnTo>
                  <a:lnTo>
                    <a:pt x="13650" y="8900"/>
                  </a:lnTo>
                  <a:cubicBezTo>
                    <a:pt x="13555" y="8900"/>
                    <a:pt x="13491" y="8932"/>
                    <a:pt x="13460" y="8995"/>
                  </a:cubicBezTo>
                  <a:lnTo>
                    <a:pt x="127" y="22327"/>
                  </a:lnTo>
                  <a:cubicBezTo>
                    <a:pt x="0" y="22422"/>
                    <a:pt x="0" y="22613"/>
                    <a:pt x="127" y="22708"/>
                  </a:cubicBezTo>
                  <a:cubicBezTo>
                    <a:pt x="159" y="22771"/>
                    <a:pt x="254" y="22803"/>
                    <a:pt x="317" y="22803"/>
                  </a:cubicBezTo>
                  <a:cubicBezTo>
                    <a:pt x="380" y="22803"/>
                    <a:pt x="444" y="22771"/>
                    <a:pt x="507" y="22708"/>
                  </a:cubicBezTo>
                  <a:lnTo>
                    <a:pt x="13745" y="9470"/>
                  </a:lnTo>
                  <a:lnTo>
                    <a:pt x="28091" y="9470"/>
                  </a:lnTo>
                  <a:cubicBezTo>
                    <a:pt x="28154" y="9470"/>
                    <a:pt x="28249" y="9438"/>
                    <a:pt x="28281" y="9375"/>
                  </a:cubicBezTo>
                  <a:lnTo>
                    <a:pt x="37180" y="476"/>
                  </a:lnTo>
                  <a:cubicBezTo>
                    <a:pt x="37306" y="381"/>
                    <a:pt x="37306" y="191"/>
                    <a:pt x="37180" y="96"/>
                  </a:cubicBezTo>
                  <a:cubicBezTo>
                    <a:pt x="37132" y="33"/>
                    <a:pt x="37061" y="1"/>
                    <a:pt x="3699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3087525" y="3427125"/>
              <a:ext cx="281100" cy="635775"/>
            </a:xfrm>
            <a:custGeom>
              <a:rect b="b" l="l" r="r" t="t"/>
              <a:pathLst>
                <a:path extrusionOk="0" h="25431" w="11244">
                  <a:moveTo>
                    <a:pt x="10958" y="0"/>
                  </a:moveTo>
                  <a:cubicBezTo>
                    <a:pt x="10800" y="0"/>
                    <a:pt x="10673" y="127"/>
                    <a:pt x="10673" y="254"/>
                  </a:cubicBezTo>
                  <a:lnTo>
                    <a:pt x="10673" y="17291"/>
                  </a:lnTo>
                  <a:lnTo>
                    <a:pt x="159" y="24924"/>
                  </a:lnTo>
                  <a:cubicBezTo>
                    <a:pt x="33" y="24987"/>
                    <a:pt x="1" y="25177"/>
                    <a:pt x="96" y="25304"/>
                  </a:cubicBezTo>
                  <a:cubicBezTo>
                    <a:pt x="159" y="25367"/>
                    <a:pt x="254" y="25430"/>
                    <a:pt x="318" y="25430"/>
                  </a:cubicBezTo>
                  <a:cubicBezTo>
                    <a:pt x="381" y="25430"/>
                    <a:pt x="444" y="25399"/>
                    <a:pt x="508" y="25367"/>
                  </a:cubicBezTo>
                  <a:lnTo>
                    <a:pt x="11117" y="17640"/>
                  </a:lnTo>
                  <a:cubicBezTo>
                    <a:pt x="11212" y="17608"/>
                    <a:pt x="11244" y="17513"/>
                    <a:pt x="11244" y="17418"/>
                  </a:cubicBezTo>
                  <a:lnTo>
                    <a:pt x="11244" y="254"/>
                  </a:lnTo>
                  <a:cubicBezTo>
                    <a:pt x="11244" y="127"/>
                    <a:pt x="11117" y="0"/>
                    <a:pt x="10958"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3548325" y="1880875"/>
              <a:ext cx="148875" cy="861425"/>
            </a:xfrm>
            <a:custGeom>
              <a:rect b="b" l="l" r="r" t="t"/>
              <a:pathLst>
                <a:path extrusionOk="0" h="34457" w="5955">
                  <a:moveTo>
                    <a:pt x="285" y="1"/>
                  </a:moveTo>
                  <a:cubicBezTo>
                    <a:pt x="127" y="1"/>
                    <a:pt x="0" y="128"/>
                    <a:pt x="0" y="286"/>
                  </a:cubicBezTo>
                  <a:lnTo>
                    <a:pt x="0" y="11117"/>
                  </a:lnTo>
                  <a:cubicBezTo>
                    <a:pt x="0" y="11180"/>
                    <a:pt x="32" y="11243"/>
                    <a:pt x="64" y="11307"/>
                  </a:cubicBezTo>
                  <a:lnTo>
                    <a:pt x="5416" y="16627"/>
                  </a:lnTo>
                  <a:lnTo>
                    <a:pt x="5416" y="34172"/>
                  </a:lnTo>
                  <a:cubicBezTo>
                    <a:pt x="5416" y="34330"/>
                    <a:pt x="5542" y="34457"/>
                    <a:pt x="5669" y="34457"/>
                  </a:cubicBezTo>
                  <a:cubicBezTo>
                    <a:pt x="5827" y="34457"/>
                    <a:pt x="5954" y="34330"/>
                    <a:pt x="5954" y="34172"/>
                  </a:cubicBezTo>
                  <a:lnTo>
                    <a:pt x="5954" y="16500"/>
                  </a:lnTo>
                  <a:cubicBezTo>
                    <a:pt x="5954" y="16437"/>
                    <a:pt x="5922" y="16374"/>
                    <a:pt x="5891" y="16310"/>
                  </a:cubicBezTo>
                  <a:lnTo>
                    <a:pt x="570" y="10990"/>
                  </a:lnTo>
                  <a:lnTo>
                    <a:pt x="570" y="286"/>
                  </a:lnTo>
                  <a:cubicBezTo>
                    <a:pt x="570" y="128"/>
                    <a:pt x="444" y="1"/>
                    <a:pt x="2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3021825" y="2176200"/>
              <a:ext cx="346800" cy="665850"/>
            </a:xfrm>
            <a:custGeom>
              <a:rect b="b" l="l" r="r" t="t"/>
              <a:pathLst>
                <a:path extrusionOk="0" h="26634" w="13872">
                  <a:moveTo>
                    <a:pt x="313" y="0"/>
                  </a:moveTo>
                  <a:cubicBezTo>
                    <a:pt x="238" y="0"/>
                    <a:pt x="159" y="32"/>
                    <a:pt x="95" y="95"/>
                  </a:cubicBezTo>
                  <a:cubicBezTo>
                    <a:pt x="0" y="190"/>
                    <a:pt x="0" y="380"/>
                    <a:pt x="95" y="475"/>
                  </a:cubicBezTo>
                  <a:lnTo>
                    <a:pt x="13301" y="13681"/>
                  </a:lnTo>
                  <a:lnTo>
                    <a:pt x="13301" y="26349"/>
                  </a:lnTo>
                  <a:cubicBezTo>
                    <a:pt x="13301" y="26507"/>
                    <a:pt x="13428" y="26634"/>
                    <a:pt x="13586" y="26634"/>
                  </a:cubicBezTo>
                  <a:cubicBezTo>
                    <a:pt x="13745" y="26634"/>
                    <a:pt x="13872" y="26507"/>
                    <a:pt x="13872" y="26349"/>
                  </a:cubicBezTo>
                  <a:lnTo>
                    <a:pt x="13872" y="13586"/>
                  </a:lnTo>
                  <a:cubicBezTo>
                    <a:pt x="13872" y="13491"/>
                    <a:pt x="13840" y="13428"/>
                    <a:pt x="13776" y="13365"/>
                  </a:cubicBezTo>
                  <a:lnTo>
                    <a:pt x="507" y="95"/>
                  </a:lnTo>
                  <a:cubicBezTo>
                    <a:pt x="460" y="32"/>
                    <a:pt x="388" y="0"/>
                    <a:pt x="313"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3519825" y="1820725"/>
              <a:ext cx="71275" cy="71275"/>
            </a:xfrm>
            <a:custGeom>
              <a:rect b="b" l="l" r="r" t="t"/>
              <a:pathLst>
                <a:path extrusionOk="0" h="2851" w="2851">
                  <a:moveTo>
                    <a:pt x="1425" y="570"/>
                  </a:moveTo>
                  <a:cubicBezTo>
                    <a:pt x="1900" y="570"/>
                    <a:pt x="2280" y="950"/>
                    <a:pt x="2280" y="1425"/>
                  </a:cubicBezTo>
                  <a:cubicBezTo>
                    <a:pt x="2280" y="1900"/>
                    <a:pt x="1900" y="2280"/>
                    <a:pt x="1425" y="2280"/>
                  </a:cubicBezTo>
                  <a:cubicBezTo>
                    <a:pt x="950" y="2280"/>
                    <a:pt x="570" y="1900"/>
                    <a:pt x="570" y="1425"/>
                  </a:cubicBezTo>
                  <a:cubicBezTo>
                    <a:pt x="570" y="950"/>
                    <a:pt x="950" y="570"/>
                    <a:pt x="1425" y="570"/>
                  </a:cubicBezTo>
                  <a:close/>
                  <a:moveTo>
                    <a:pt x="1425" y="0"/>
                  </a:moveTo>
                  <a:cubicBezTo>
                    <a:pt x="634" y="0"/>
                    <a:pt x="0" y="633"/>
                    <a:pt x="0" y="1425"/>
                  </a:cubicBezTo>
                  <a:cubicBezTo>
                    <a:pt x="0" y="2217"/>
                    <a:pt x="634" y="2850"/>
                    <a:pt x="1425" y="2850"/>
                  </a:cubicBezTo>
                  <a:cubicBezTo>
                    <a:pt x="2185" y="2850"/>
                    <a:pt x="2851" y="2217"/>
                    <a:pt x="2851" y="1425"/>
                  </a:cubicBezTo>
                  <a:cubicBezTo>
                    <a:pt x="2851" y="633"/>
                    <a:pt x="2185" y="0"/>
                    <a:pt x="14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3371775" y="2252200"/>
              <a:ext cx="71275" cy="70500"/>
            </a:xfrm>
            <a:custGeom>
              <a:rect b="b" l="l" r="r" t="t"/>
              <a:pathLst>
                <a:path extrusionOk="0" h="2820" w="2851">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892775" y="2792150"/>
              <a:ext cx="70475" cy="71300"/>
            </a:xfrm>
            <a:custGeom>
              <a:rect b="b" l="l" r="r" t="t"/>
              <a:pathLst>
                <a:path extrusionOk="0" h="2852" w="2819">
                  <a:moveTo>
                    <a:pt x="1425" y="571"/>
                  </a:moveTo>
                  <a:cubicBezTo>
                    <a:pt x="1901" y="571"/>
                    <a:pt x="2281" y="951"/>
                    <a:pt x="2281" y="1426"/>
                  </a:cubicBezTo>
                  <a:cubicBezTo>
                    <a:pt x="2281" y="1901"/>
                    <a:pt x="1901"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8"/>
                    <a:pt x="634" y="2851"/>
                    <a:pt x="1425" y="2851"/>
                  </a:cubicBezTo>
                  <a:cubicBezTo>
                    <a:pt x="2186" y="2851"/>
                    <a:pt x="2819" y="2218"/>
                    <a:pt x="2819" y="1426"/>
                  </a:cubicBezTo>
                  <a:cubicBezTo>
                    <a:pt x="2819" y="634"/>
                    <a:pt x="2186"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3391550" y="4417575"/>
              <a:ext cx="70500" cy="70475"/>
            </a:xfrm>
            <a:custGeom>
              <a:rect b="b" l="l" r="r" t="t"/>
              <a:pathLst>
                <a:path extrusionOk="0" h="2819" w="2820">
                  <a:moveTo>
                    <a:pt x="1394" y="538"/>
                  </a:moveTo>
                  <a:cubicBezTo>
                    <a:pt x="1869" y="538"/>
                    <a:pt x="2249" y="918"/>
                    <a:pt x="2249" y="1393"/>
                  </a:cubicBezTo>
                  <a:cubicBezTo>
                    <a:pt x="2249" y="1869"/>
                    <a:pt x="1869" y="2249"/>
                    <a:pt x="1394" y="2249"/>
                  </a:cubicBezTo>
                  <a:cubicBezTo>
                    <a:pt x="919" y="2249"/>
                    <a:pt x="539" y="1869"/>
                    <a:pt x="539" y="1393"/>
                  </a:cubicBezTo>
                  <a:cubicBezTo>
                    <a:pt x="539" y="918"/>
                    <a:pt x="919" y="538"/>
                    <a:pt x="1394" y="538"/>
                  </a:cubicBezTo>
                  <a:close/>
                  <a:moveTo>
                    <a:pt x="1394" y="0"/>
                  </a:moveTo>
                  <a:cubicBezTo>
                    <a:pt x="634" y="0"/>
                    <a:pt x="1" y="633"/>
                    <a:pt x="1" y="1393"/>
                  </a:cubicBezTo>
                  <a:cubicBezTo>
                    <a:pt x="1" y="2185"/>
                    <a:pt x="634" y="2819"/>
                    <a:pt x="1394" y="2819"/>
                  </a:cubicBezTo>
                  <a:cubicBezTo>
                    <a:pt x="2186" y="2819"/>
                    <a:pt x="2819" y="2185"/>
                    <a:pt x="2819" y="1393"/>
                  </a:cubicBezTo>
                  <a:cubicBezTo>
                    <a:pt x="2819" y="633"/>
                    <a:pt x="2186" y="0"/>
                    <a:pt x="13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3554650" y="4339975"/>
              <a:ext cx="70500" cy="71275"/>
            </a:xfrm>
            <a:custGeom>
              <a:rect b="b" l="l" r="r" t="t"/>
              <a:pathLst>
                <a:path extrusionOk="0" h="2851" w="2820">
                  <a:moveTo>
                    <a:pt x="1394" y="571"/>
                  </a:moveTo>
                  <a:cubicBezTo>
                    <a:pt x="1869" y="571"/>
                    <a:pt x="2249" y="951"/>
                    <a:pt x="2249" y="1426"/>
                  </a:cubicBezTo>
                  <a:cubicBezTo>
                    <a:pt x="2249" y="1901"/>
                    <a:pt x="1869" y="2281"/>
                    <a:pt x="1394" y="2281"/>
                  </a:cubicBezTo>
                  <a:cubicBezTo>
                    <a:pt x="919" y="2281"/>
                    <a:pt x="539" y="1901"/>
                    <a:pt x="539" y="1426"/>
                  </a:cubicBezTo>
                  <a:cubicBezTo>
                    <a:pt x="539" y="951"/>
                    <a:pt x="919" y="571"/>
                    <a:pt x="1394" y="571"/>
                  </a:cubicBezTo>
                  <a:close/>
                  <a:moveTo>
                    <a:pt x="1394" y="1"/>
                  </a:moveTo>
                  <a:cubicBezTo>
                    <a:pt x="634" y="1"/>
                    <a:pt x="1" y="634"/>
                    <a:pt x="1" y="1426"/>
                  </a:cubicBezTo>
                  <a:cubicBezTo>
                    <a:pt x="1" y="2217"/>
                    <a:pt x="634" y="2851"/>
                    <a:pt x="1394" y="2851"/>
                  </a:cubicBezTo>
                  <a:cubicBezTo>
                    <a:pt x="2186" y="2851"/>
                    <a:pt x="2819" y="2217"/>
                    <a:pt x="2819" y="1426"/>
                  </a:cubicBezTo>
                  <a:cubicBezTo>
                    <a:pt x="2819" y="634"/>
                    <a:pt x="2186" y="1"/>
                    <a:pt x="139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3420850" y="2296550"/>
              <a:ext cx="169450" cy="445750"/>
            </a:xfrm>
            <a:custGeom>
              <a:rect b="b" l="l" r="r" t="t"/>
              <a:pathLst>
                <a:path extrusionOk="0" h="17830" w="6778">
                  <a:moveTo>
                    <a:pt x="317" y="0"/>
                  </a:moveTo>
                  <a:cubicBezTo>
                    <a:pt x="246" y="0"/>
                    <a:pt x="175" y="32"/>
                    <a:pt x="127" y="95"/>
                  </a:cubicBezTo>
                  <a:cubicBezTo>
                    <a:pt x="1" y="190"/>
                    <a:pt x="1" y="380"/>
                    <a:pt x="127" y="475"/>
                  </a:cubicBezTo>
                  <a:lnTo>
                    <a:pt x="6208" y="6587"/>
                  </a:lnTo>
                  <a:lnTo>
                    <a:pt x="6208" y="17545"/>
                  </a:lnTo>
                  <a:cubicBezTo>
                    <a:pt x="6208" y="17703"/>
                    <a:pt x="6334" y="17830"/>
                    <a:pt x="6493" y="17830"/>
                  </a:cubicBezTo>
                  <a:cubicBezTo>
                    <a:pt x="6651" y="17830"/>
                    <a:pt x="6778" y="17703"/>
                    <a:pt x="6778" y="17545"/>
                  </a:cubicBezTo>
                  <a:lnTo>
                    <a:pt x="6778" y="6461"/>
                  </a:lnTo>
                  <a:cubicBezTo>
                    <a:pt x="6778" y="6397"/>
                    <a:pt x="6746" y="6334"/>
                    <a:pt x="6715" y="6271"/>
                  </a:cubicBezTo>
                  <a:lnTo>
                    <a:pt x="507" y="95"/>
                  </a:lnTo>
                  <a:cubicBezTo>
                    <a:pt x="460" y="32"/>
                    <a:pt x="389" y="0"/>
                    <a:pt x="31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2941850" y="2842025"/>
              <a:ext cx="381650" cy="197975"/>
            </a:xfrm>
            <a:custGeom>
              <a:rect b="b" l="l" r="r" t="t"/>
              <a:pathLst>
                <a:path extrusionOk="0" h="7919" w="15266">
                  <a:moveTo>
                    <a:pt x="318" y="1"/>
                  </a:moveTo>
                  <a:cubicBezTo>
                    <a:pt x="246" y="1"/>
                    <a:pt x="175" y="33"/>
                    <a:pt x="128" y="96"/>
                  </a:cubicBezTo>
                  <a:cubicBezTo>
                    <a:pt x="1" y="191"/>
                    <a:pt x="1" y="381"/>
                    <a:pt x="128" y="476"/>
                  </a:cubicBezTo>
                  <a:lnTo>
                    <a:pt x="7475" y="7823"/>
                  </a:lnTo>
                  <a:cubicBezTo>
                    <a:pt x="7538" y="7887"/>
                    <a:pt x="7601" y="7918"/>
                    <a:pt x="7665" y="7918"/>
                  </a:cubicBezTo>
                  <a:lnTo>
                    <a:pt x="14980" y="7918"/>
                  </a:lnTo>
                  <a:cubicBezTo>
                    <a:pt x="15107" y="7918"/>
                    <a:pt x="15265" y="7792"/>
                    <a:pt x="15234" y="7633"/>
                  </a:cubicBezTo>
                  <a:cubicBezTo>
                    <a:pt x="15234" y="7475"/>
                    <a:pt x="15107" y="7348"/>
                    <a:pt x="14980" y="7348"/>
                  </a:cubicBezTo>
                  <a:lnTo>
                    <a:pt x="7791" y="7348"/>
                  </a:lnTo>
                  <a:lnTo>
                    <a:pt x="508" y="96"/>
                  </a:lnTo>
                  <a:cubicBezTo>
                    <a:pt x="460" y="33"/>
                    <a:pt x="389" y="1"/>
                    <a:pt x="31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3793750" y="3393075"/>
              <a:ext cx="14275" cy="1086275"/>
            </a:xfrm>
            <a:custGeom>
              <a:rect b="b" l="l" r="r" t="t"/>
              <a:pathLst>
                <a:path extrusionOk="0" h="43451" w="571">
                  <a:moveTo>
                    <a:pt x="286" y="1"/>
                  </a:moveTo>
                  <a:cubicBezTo>
                    <a:pt x="127" y="1"/>
                    <a:pt x="1" y="127"/>
                    <a:pt x="1" y="286"/>
                  </a:cubicBezTo>
                  <a:lnTo>
                    <a:pt x="1" y="43165"/>
                  </a:lnTo>
                  <a:cubicBezTo>
                    <a:pt x="1" y="43324"/>
                    <a:pt x="127" y="43450"/>
                    <a:pt x="286" y="43450"/>
                  </a:cubicBezTo>
                  <a:cubicBezTo>
                    <a:pt x="444" y="43450"/>
                    <a:pt x="571" y="43324"/>
                    <a:pt x="571" y="43165"/>
                  </a:cubicBezTo>
                  <a:lnTo>
                    <a:pt x="571" y="286"/>
                  </a:lnTo>
                  <a:cubicBezTo>
                    <a:pt x="571" y="127"/>
                    <a:pt x="444" y="1"/>
                    <a:pt x="28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3793750" y="1739950"/>
              <a:ext cx="14275" cy="1064100"/>
            </a:xfrm>
            <a:custGeom>
              <a:rect b="b" l="l" r="r" t="t"/>
              <a:pathLst>
                <a:path extrusionOk="0" h="42564" w="571">
                  <a:moveTo>
                    <a:pt x="286" y="1"/>
                  </a:moveTo>
                  <a:cubicBezTo>
                    <a:pt x="127" y="1"/>
                    <a:pt x="1" y="128"/>
                    <a:pt x="1" y="286"/>
                  </a:cubicBezTo>
                  <a:lnTo>
                    <a:pt x="1" y="42279"/>
                  </a:lnTo>
                  <a:cubicBezTo>
                    <a:pt x="1" y="42437"/>
                    <a:pt x="127" y="42564"/>
                    <a:pt x="286" y="42564"/>
                  </a:cubicBezTo>
                  <a:cubicBezTo>
                    <a:pt x="444" y="42564"/>
                    <a:pt x="571" y="42437"/>
                    <a:pt x="571" y="42279"/>
                  </a:cubicBezTo>
                  <a:lnTo>
                    <a:pt x="571" y="286"/>
                  </a:lnTo>
                  <a:cubicBezTo>
                    <a:pt x="571" y="128"/>
                    <a:pt x="444" y="1"/>
                    <a:pt x="28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3765250" y="1683750"/>
              <a:ext cx="71275" cy="70475"/>
            </a:xfrm>
            <a:custGeom>
              <a:rect b="b" l="l" r="r" t="t"/>
              <a:pathLst>
                <a:path extrusionOk="0" h="2819" w="2851">
                  <a:moveTo>
                    <a:pt x="1426" y="539"/>
                  </a:moveTo>
                  <a:cubicBezTo>
                    <a:pt x="1901" y="539"/>
                    <a:pt x="2281" y="919"/>
                    <a:pt x="2281" y="1394"/>
                  </a:cubicBezTo>
                  <a:cubicBezTo>
                    <a:pt x="2281" y="1869"/>
                    <a:pt x="1901" y="2249"/>
                    <a:pt x="1426" y="2249"/>
                  </a:cubicBezTo>
                  <a:cubicBezTo>
                    <a:pt x="951" y="2249"/>
                    <a:pt x="571" y="1869"/>
                    <a:pt x="571" y="1394"/>
                  </a:cubicBezTo>
                  <a:cubicBezTo>
                    <a:pt x="571" y="919"/>
                    <a:pt x="951" y="539"/>
                    <a:pt x="1426" y="539"/>
                  </a:cubicBezTo>
                  <a:close/>
                  <a:moveTo>
                    <a:pt x="1426" y="0"/>
                  </a:moveTo>
                  <a:cubicBezTo>
                    <a:pt x="634" y="0"/>
                    <a:pt x="1" y="634"/>
                    <a:pt x="1" y="1394"/>
                  </a:cubicBezTo>
                  <a:cubicBezTo>
                    <a:pt x="1" y="2186"/>
                    <a:pt x="634" y="2819"/>
                    <a:pt x="1426" y="2819"/>
                  </a:cubicBezTo>
                  <a:cubicBezTo>
                    <a:pt x="2218" y="2819"/>
                    <a:pt x="2851" y="2186"/>
                    <a:pt x="2851" y="1394"/>
                  </a:cubicBezTo>
                  <a:cubicBezTo>
                    <a:pt x="2851" y="634"/>
                    <a:pt x="2218" y="0"/>
                    <a:pt x="142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3765250" y="4465075"/>
              <a:ext cx="71275" cy="70475"/>
            </a:xfrm>
            <a:custGeom>
              <a:rect b="b" l="l" r="r" t="t"/>
              <a:pathLst>
                <a:path extrusionOk="0" h="2819" w="2851">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3240350" y="2719325"/>
              <a:ext cx="1123475" cy="880425"/>
            </a:xfrm>
            <a:custGeom>
              <a:rect b="b" l="l" r="r" t="t"/>
              <a:pathLst>
                <a:path extrusionOk="0" h="35217" w="44939">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3321100" y="2791375"/>
              <a:ext cx="961975" cy="737900"/>
            </a:xfrm>
            <a:custGeom>
              <a:rect b="b" l="l" r="r" t="t"/>
              <a:pathLst>
                <a:path extrusionOk="0" h="29516" w="38479">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3321100" y="2795325"/>
              <a:ext cx="948500" cy="730000"/>
            </a:xfrm>
            <a:custGeom>
              <a:rect b="b" l="l" r="r" t="t"/>
              <a:pathLst>
                <a:path extrusionOk="0" h="29200" w="3794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3116050" y="3488875"/>
              <a:ext cx="1393450" cy="128275"/>
            </a:xfrm>
            <a:custGeom>
              <a:rect b="b" l="l" r="r" t="t"/>
              <a:pathLst>
                <a:path extrusionOk="0" h="5131" w="55738">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6"/>
          <p:cNvSpPr txBox="1"/>
          <p:nvPr/>
        </p:nvSpPr>
        <p:spPr>
          <a:xfrm>
            <a:off x="4015175" y="2590400"/>
            <a:ext cx="11136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800">
                <a:solidFill>
                  <a:schemeClr val="lt1"/>
                </a:solidFill>
              </a:rPr>
              <a:t>NLP</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30" name="Shape 530"/>
        <p:cNvGrpSpPr/>
        <p:nvPr/>
      </p:nvGrpSpPr>
      <p:grpSpPr>
        <a:xfrm>
          <a:off x="0" y="0"/>
          <a:ext cx="0" cy="0"/>
          <a:chOff x="0" y="0"/>
          <a:chExt cx="0" cy="0"/>
        </a:xfrm>
      </p:grpSpPr>
      <p:pic>
        <p:nvPicPr>
          <p:cNvPr id="531" name="Google Shape;531;p52"/>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532" name="Google Shape;532;p52"/>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533" name="Google Shape;533;p52"/>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534" name="Google Shape;534;p52"/>
          <p:cNvSpPr txBox="1"/>
          <p:nvPr/>
        </p:nvSpPr>
        <p:spPr>
          <a:xfrm>
            <a:off x="-1724025" y="668150"/>
            <a:ext cx="737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Montserrat ExtraBold"/>
                <a:ea typeface="Montserrat ExtraBold"/>
                <a:cs typeface="Montserrat ExtraBold"/>
                <a:sym typeface="Montserrat ExtraBold"/>
              </a:rPr>
              <a:t>LSTM output gate</a:t>
            </a:r>
            <a:endParaRPr sz="300"/>
          </a:p>
        </p:txBody>
      </p:sp>
      <p:sp>
        <p:nvSpPr>
          <p:cNvPr id="535" name="Google Shape;535;p52"/>
          <p:cNvSpPr txBox="1"/>
          <p:nvPr/>
        </p:nvSpPr>
        <p:spPr>
          <a:xfrm>
            <a:off x="5284900" y="1343025"/>
            <a:ext cx="349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lt1"/>
                </a:solidFill>
                <a:latin typeface="Montserrat"/>
                <a:ea typeface="Montserrat"/>
                <a:cs typeface="Montserrat"/>
                <a:sym typeface="Montserrat"/>
              </a:rPr>
              <a:t>This gate gives the value of the cell state, after passing through the forget and input gates, and calculates the new hidden state by passing c(t) on tanh and multiplying it by the forget formula</a:t>
            </a:r>
            <a:endParaRPr sz="1200">
              <a:solidFill>
                <a:schemeClr val="lt1"/>
              </a:solidFill>
              <a:latin typeface="Montserrat"/>
              <a:ea typeface="Montserrat"/>
              <a:cs typeface="Montserrat"/>
              <a:sym typeface="Montserrat"/>
            </a:endParaRPr>
          </a:p>
        </p:txBody>
      </p:sp>
      <p:pic>
        <p:nvPicPr>
          <p:cNvPr id="536" name="Google Shape;536;p52"/>
          <p:cNvPicPr preferRelativeResize="0"/>
          <p:nvPr/>
        </p:nvPicPr>
        <p:blipFill>
          <a:blip r:embed="rId6">
            <a:alphaModFix/>
          </a:blip>
          <a:stretch>
            <a:fillRect/>
          </a:stretch>
        </p:blipFill>
        <p:spPr>
          <a:xfrm>
            <a:off x="5372100" y="2571750"/>
            <a:ext cx="3105150" cy="666750"/>
          </a:xfrm>
          <a:prstGeom prst="rect">
            <a:avLst/>
          </a:prstGeom>
          <a:noFill/>
          <a:ln>
            <a:noFill/>
          </a:ln>
        </p:spPr>
      </p:pic>
      <p:pic>
        <p:nvPicPr>
          <p:cNvPr id="537" name="Google Shape;537;p52"/>
          <p:cNvPicPr preferRelativeResize="0"/>
          <p:nvPr/>
        </p:nvPicPr>
        <p:blipFill>
          <a:blip r:embed="rId7">
            <a:alphaModFix/>
          </a:blip>
          <a:stretch>
            <a:fillRect/>
          </a:stretch>
        </p:blipFill>
        <p:spPr>
          <a:xfrm>
            <a:off x="5372100" y="3238488"/>
            <a:ext cx="3562350" cy="904875"/>
          </a:xfrm>
          <a:prstGeom prst="rect">
            <a:avLst/>
          </a:prstGeom>
          <a:noFill/>
          <a:ln>
            <a:noFill/>
          </a:ln>
        </p:spPr>
      </p:pic>
      <p:pic>
        <p:nvPicPr>
          <p:cNvPr id="538" name="Google Shape;538;p52"/>
          <p:cNvPicPr preferRelativeResize="0"/>
          <p:nvPr/>
        </p:nvPicPr>
        <p:blipFill rotWithShape="1">
          <a:blip r:embed="rId8">
            <a:alphaModFix/>
          </a:blip>
          <a:srcRect b="0" l="6928" r="24333" t="16310"/>
          <a:stretch/>
        </p:blipFill>
        <p:spPr>
          <a:xfrm>
            <a:off x="422425" y="1504100"/>
            <a:ext cx="4576300" cy="2639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42" name="Shape 542"/>
        <p:cNvGrpSpPr/>
        <p:nvPr/>
      </p:nvGrpSpPr>
      <p:grpSpPr>
        <a:xfrm>
          <a:off x="0" y="0"/>
          <a:ext cx="0" cy="0"/>
          <a:chOff x="0" y="0"/>
          <a:chExt cx="0" cy="0"/>
        </a:xfrm>
      </p:grpSpPr>
      <p:pic>
        <p:nvPicPr>
          <p:cNvPr id="543" name="Google Shape;543;p53"/>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544" name="Google Shape;544;p53"/>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545" name="Google Shape;545;p53"/>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546" name="Google Shape;546;p53"/>
          <p:cNvSpPr txBox="1"/>
          <p:nvPr/>
        </p:nvSpPr>
        <p:spPr>
          <a:xfrm>
            <a:off x="-1724025" y="668150"/>
            <a:ext cx="7374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solidFill>
                  <a:schemeClr val="lt1"/>
                </a:solidFill>
                <a:latin typeface="Montserrat ExtraBold"/>
                <a:ea typeface="Montserrat ExtraBold"/>
                <a:cs typeface="Montserrat ExtraBold"/>
                <a:sym typeface="Montserrat ExtraBold"/>
              </a:rPr>
              <a:t>LSTM forget gate</a:t>
            </a:r>
            <a:endParaRPr sz="300"/>
          </a:p>
        </p:txBody>
      </p:sp>
      <p:pic>
        <p:nvPicPr>
          <p:cNvPr id="547" name="Google Shape;547;p53"/>
          <p:cNvPicPr preferRelativeResize="0"/>
          <p:nvPr/>
        </p:nvPicPr>
        <p:blipFill rotWithShape="1">
          <a:blip r:embed="rId6">
            <a:alphaModFix/>
          </a:blip>
          <a:srcRect b="11269" l="0" r="21420" t="10684"/>
          <a:stretch/>
        </p:blipFill>
        <p:spPr>
          <a:xfrm>
            <a:off x="298600" y="1343025"/>
            <a:ext cx="4701025" cy="2457450"/>
          </a:xfrm>
          <a:prstGeom prst="rect">
            <a:avLst/>
          </a:prstGeom>
          <a:noFill/>
          <a:ln>
            <a:noFill/>
          </a:ln>
        </p:spPr>
      </p:pic>
      <p:sp>
        <p:nvSpPr>
          <p:cNvPr id="548" name="Google Shape;548;p53"/>
          <p:cNvSpPr txBox="1"/>
          <p:nvPr/>
        </p:nvSpPr>
        <p:spPr>
          <a:xfrm>
            <a:off x="5284900" y="1343025"/>
            <a:ext cx="349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lt1"/>
                </a:solidFill>
                <a:latin typeface="Montserrat"/>
                <a:ea typeface="Montserrat"/>
                <a:cs typeface="Montserrat"/>
                <a:sym typeface="Montserrat"/>
              </a:rPr>
              <a:t>This gate decides what information should be thrown away or kept. Information from the previous hidden state and information from the current input is passed through the sigmoid function. Values come out between 0 and 1. The closer to 0 means to forget, and the closer to 1 means to keep.</a:t>
            </a:r>
            <a:endParaRPr sz="1200">
              <a:solidFill>
                <a:schemeClr val="lt1"/>
              </a:solidFill>
              <a:latin typeface="Montserrat"/>
              <a:ea typeface="Montserrat"/>
              <a:cs typeface="Montserrat"/>
              <a:sym typeface="Montserrat"/>
            </a:endParaRPr>
          </a:p>
        </p:txBody>
      </p:sp>
      <p:pic>
        <p:nvPicPr>
          <p:cNvPr id="549" name="Google Shape;549;p53"/>
          <p:cNvPicPr preferRelativeResize="0"/>
          <p:nvPr/>
        </p:nvPicPr>
        <p:blipFill>
          <a:blip r:embed="rId7">
            <a:alphaModFix/>
          </a:blip>
          <a:stretch>
            <a:fillRect/>
          </a:stretch>
        </p:blipFill>
        <p:spPr>
          <a:xfrm>
            <a:off x="5293475" y="3033713"/>
            <a:ext cx="3476625" cy="52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53" name="Shape 553"/>
        <p:cNvGrpSpPr/>
        <p:nvPr/>
      </p:nvGrpSpPr>
      <p:grpSpPr>
        <a:xfrm>
          <a:off x="0" y="0"/>
          <a:ext cx="0" cy="0"/>
          <a:chOff x="0" y="0"/>
          <a:chExt cx="0" cy="0"/>
        </a:xfrm>
      </p:grpSpPr>
      <p:pic>
        <p:nvPicPr>
          <p:cNvPr id="554" name="Google Shape;554;p54"/>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555" name="Google Shape;555;p54"/>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556" name="Google Shape;556;p54"/>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557" name="Google Shape;557;p54"/>
          <p:cNvSpPr txBox="1"/>
          <p:nvPr/>
        </p:nvSpPr>
        <p:spPr>
          <a:xfrm>
            <a:off x="1543050" y="1504050"/>
            <a:ext cx="6057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500">
                <a:solidFill>
                  <a:schemeClr val="lt1"/>
                </a:solidFill>
                <a:latin typeface="Montserrat ExtraBold"/>
                <a:ea typeface="Montserrat ExtraBold"/>
                <a:cs typeface="Montserrat ExtraBold"/>
                <a:sym typeface="Montserrat ExtraBold"/>
              </a:rPr>
              <a:t>coding time</a:t>
            </a:r>
            <a:endParaRPr sz="3500">
              <a:solidFill>
                <a:schemeClr val="lt1"/>
              </a:solidFill>
              <a:latin typeface="Montserrat ExtraBold"/>
              <a:ea typeface="Montserrat ExtraBold"/>
              <a:cs typeface="Montserrat ExtraBold"/>
              <a:sym typeface="Montserrat ExtraBold"/>
            </a:endParaRPr>
          </a:p>
        </p:txBody>
      </p:sp>
      <p:sp>
        <p:nvSpPr>
          <p:cNvPr id="558" name="Google Shape;558;p54"/>
          <p:cNvSpPr txBox="1"/>
          <p:nvPr/>
        </p:nvSpPr>
        <p:spPr>
          <a:xfrm>
            <a:off x="2469425" y="2418675"/>
            <a:ext cx="4328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lt1"/>
                </a:solidFill>
                <a:latin typeface="Nunito SemiBold"/>
                <a:ea typeface="Nunito SemiBold"/>
                <a:cs typeface="Nunito SemiBold"/>
                <a:sym typeface="Nunito SemiBold"/>
              </a:rPr>
              <a:t>building an NER model with </a:t>
            </a:r>
            <a:r>
              <a:rPr lang="fr" sz="1800">
                <a:solidFill>
                  <a:schemeClr val="lt1"/>
                </a:solidFill>
                <a:latin typeface="Nunito SemiBold"/>
                <a:ea typeface="Nunito SemiBold"/>
                <a:cs typeface="Nunito SemiBold"/>
                <a:sym typeface="Nunito SemiBold"/>
              </a:rPr>
              <a:t>bidirectional lstm</a:t>
            </a:r>
            <a:endParaRPr sz="1800">
              <a:solidFill>
                <a:schemeClr val="lt1"/>
              </a:solidFill>
              <a:latin typeface="Nunito SemiBold"/>
              <a:ea typeface="Nunito SemiBold"/>
              <a:cs typeface="Nunito SemiBold"/>
              <a:sym typeface="Nunito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562" name="Shape 562"/>
        <p:cNvGrpSpPr/>
        <p:nvPr/>
      </p:nvGrpSpPr>
      <p:grpSpPr>
        <a:xfrm>
          <a:off x="0" y="0"/>
          <a:ext cx="0" cy="0"/>
          <a:chOff x="0" y="0"/>
          <a:chExt cx="0" cy="0"/>
        </a:xfrm>
      </p:grpSpPr>
      <p:pic>
        <p:nvPicPr>
          <p:cNvPr id="563" name="Google Shape;563;p55"/>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564" name="Google Shape;564;p55"/>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565" name="Google Shape;565;p55"/>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566" name="Google Shape;566;p55"/>
          <p:cNvSpPr txBox="1"/>
          <p:nvPr/>
        </p:nvSpPr>
        <p:spPr>
          <a:xfrm>
            <a:off x="1543050" y="1504050"/>
            <a:ext cx="6057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500">
                <a:solidFill>
                  <a:schemeClr val="lt1"/>
                </a:solidFill>
                <a:latin typeface="Montserrat ExtraBold"/>
                <a:ea typeface="Montserrat ExtraBold"/>
                <a:cs typeface="Montserrat ExtraBold"/>
                <a:sym typeface="Montserrat ExtraBold"/>
              </a:rPr>
              <a:t>Thank you for attending </a:t>
            </a:r>
            <a:endParaRPr sz="3500">
              <a:solidFill>
                <a:schemeClr val="lt1"/>
              </a:solidFill>
              <a:latin typeface="Montserrat ExtraBold"/>
              <a:ea typeface="Montserrat ExtraBold"/>
              <a:cs typeface="Montserrat ExtraBold"/>
              <a:sym typeface="Montserrat ExtraBold"/>
            </a:endParaRPr>
          </a:p>
        </p:txBody>
      </p:sp>
      <p:sp>
        <p:nvSpPr>
          <p:cNvPr id="567" name="Google Shape;567;p55"/>
          <p:cNvSpPr txBox="1"/>
          <p:nvPr/>
        </p:nvSpPr>
        <p:spPr>
          <a:xfrm>
            <a:off x="3608075" y="2418675"/>
            <a:ext cx="205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lt1"/>
                </a:solidFill>
                <a:latin typeface="Nunito SemiBold"/>
                <a:ea typeface="Nunito SemiBold"/>
                <a:cs typeface="Nunito SemiBold"/>
                <a:sym typeface="Nunito SemiBold"/>
              </a:rPr>
              <a:t>any questions ?</a:t>
            </a:r>
            <a:endParaRPr sz="1800">
              <a:solidFill>
                <a:schemeClr val="lt1"/>
              </a:solidFill>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137" name="Shape 137"/>
        <p:cNvGrpSpPr/>
        <p:nvPr/>
      </p:nvGrpSpPr>
      <p:grpSpPr>
        <a:xfrm>
          <a:off x="0" y="0"/>
          <a:ext cx="0" cy="0"/>
          <a:chOff x="0" y="0"/>
          <a:chExt cx="0" cy="0"/>
        </a:xfrm>
      </p:grpSpPr>
      <p:pic>
        <p:nvPicPr>
          <p:cNvPr id="138" name="Google Shape;138;p17"/>
          <p:cNvPicPr preferRelativeResize="0"/>
          <p:nvPr/>
        </p:nvPicPr>
        <p:blipFill>
          <a:blip r:embed="rId3">
            <a:alphaModFix/>
          </a:blip>
          <a:stretch>
            <a:fillRect/>
          </a:stretch>
        </p:blipFill>
        <p:spPr>
          <a:xfrm>
            <a:off x="0" y="1"/>
            <a:ext cx="9144000" cy="5143497"/>
          </a:xfrm>
          <a:prstGeom prst="rect">
            <a:avLst/>
          </a:prstGeom>
          <a:noFill/>
          <a:ln>
            <a:noFill/>
          </a:ln>
        </p:spPr>
      </p:pic>
      <p:pic>
        <p:nvPicPr>
          <p:cNvPr id="139" name="Google Shape;139;p17"/>
          <p:cNvPicPr preferRelativeResize="0"/>
          <p:nvPr/>
        </p:nvPicPr>
        <p:blipFill>
          <a:blip r:embed="rId4">
            <a:alphaModFix/>
          </a:blip>
          <a:stretch>
            <a:fillRect/>
          </a:stretch>
        </p:blipFill>
        <p:spPr>
          <a:xfrm>
            <a:off x="7660776" y="4623887"/>
            <a:ext cx="1117926" cy="325325"/>
          </a:xfrm>
          <a:prstGeom prst="rect">
            <a:avLst/>
          </a:prstGeom>
          <a:noFill/>
          <a:ln>
            <a:noFill/>
          </a:ln>
        </p:spPr>
      </p:pic>
      <p:pic>
        <p:nvPicPr>
          <p:cNvPr id="140" name="Google Shape;140;p17"/>
          <p:cNvPicPr preferRelativeResize="0"/>
          <p:nvPr/>
        </p:nvPicPr>
        <p:blipFill>
          <a:blip r:embed="rId5">
            <a:alphaModFix/>
          </a:blip>
          <a:stretch>
            <a:fillRect/>
          </a:stretch>
        </p:blipFill>
        <p:spPr>
          <a:xfrm>
            <a:off x="298600" y="4576975"/>
            <a:ext cx="558652" cy="419150"/>
          </a:xfrm>
          <a:prstGeom prst="rect">
            <a:avLst/>
          </a:prstGeom>
          <a:noFill/>
          <a:ln>
            <a:noFill/>
          </a:ln>
        </p:spPr>
      </p:pic>
      <p:sp>
        <p:nvSpPr>
          <p:cNvPr id="141" name="Google Shape;141;p17"/>
          <p:cNvSpPr txBox="1"/>
          <p:nvPr/>
        </p:nvSpPr>
        <p:spPr>
          <a:xfrm>
            <a:off x="298600" y="10701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chemeClr val="lt1"/>
                </a:solidFill>
                <a:latin typeface="Montserrat ExtraBold"/>
                <a:ea typeface="Montserrat ExtraBold"/>
                <a:cs typeface="Montserrat ExtraBold"/>
                <a:sym typeface="Montserrat ExtraBold"/>
              </a:rPr>
              <a:t>PROBLEM</a:t>
            </a:r>
            <a:endParaRPr sz="900"/>
          </a:p>
        </p:txBody>
      </p:sp>
      <p:sp>
        <p:nvSpPr>
          <p:cNvPr id="142" name="Google Shape;142;p17"/>
          <p:cNvSpPr txBox="1"/>
          <p:nvPr/>
        </p:nvSpPr>
        <p:spPr>
          <a:xfrm>
            <a:off x="1492125" y="1716650"/>
            <a:ext cx="647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lt1"/>
                </a:solidFill>
                <a:latin typeface="Montserrat"/>
                <a:ea typeface="Montserrat"/>
                <a:cs typeface="Montserrat"/>
                <a:sym typeface="Montserrat"/>
              </a:rPr>
              <a:t>Computers </a:t>
            </a:r>
            <a:r>
              <a:rPr lang="fr" sz="2000">
                <a:solidFill>
                  <a:schemeClr val="lt1"/>
                </a:solidFill>
                <a:latin typeface="Montserrat"/>
                <a:ea typeface="Montserrat"/>
                <a:cs typeface="Montserrat"/>
                <a:sym typeface="Montserrat"/>
              </a:rPr>
              <a:t>understands</a:t>
            </a:r>
            <a:r>
              <a:rPr lang="fr" sz="2000">
                <a:solidFill>
                  <a:schemeClr val="lt1"/>
                </a:solidFill>
                <a:latin typeface="Montserrat"/>
                <a:ea typeface="Montserrat"/>
                <a:cs typeface="Montserrat"/>
                <a:sym typeface="Montserrat"/>
              </a:rPr>
              <a:t> only numeric data</a:t>
            </a:r>
            <a:endParaRPr sz="2000">
              <a:latin typeface="Montserrat"/>
              <a:ea typeface="Montserrat"/>
              <a:cs typeface="Montserrat"/>
              <a:sym typeface="Montserrat"/>
            </a:endParaRPr>
          </a:p>
        </p:txBody>
      </p:sp>
      <p:sp>
        <p:nvSpPr>
          <p:cNvPr id="143" name="Google Shape;143;p17"/>
          <p:cNvSpPr txBox="1"/>
          <p:nvPr/>
        </p:nvSpPr>
        <p:spPr>
          <a:xfrm>
            <a:off x="362350" y="2571750"/>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500">
                <a:solidFill>
                  <a:schemeClr val="lt1"/>
                </a:solidFill>
                <a:latin typeface="Montserrat ExtraBold"/>
                <a:ea typeface="Montserrat ExtraBold"/>
                <a:cs typeface="Montserrat ExtraBold"/>
                <a:sym typeface="Montserrat ExtraBold"/>
              </a:rPr>
              <a:t>Solution</a:t>
            </a:r>
            <a:endParaRPr>
              <a:solidFill>
                <a:schemeClr val="dk1"/>
              </a:solidFill>
            </a:endParaRPr>
          </a:p>
        </p:txBody>
      </p:sp>
      <p:sp>
        <p:nvSpPr>
          <p:cNvPr id="144" name="Google Shape;144;p17"/>
          <p:cNvSpPr txBox="1"/>
          <p:nvPr/>
        </p:nvSpPr>
        <p:spPr>
          <a:xfrm>
            <a:off x="1719225" y="3395650"/>
            <a:ext cx="602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lt1"/>
                </a:solidFill>
                <a:latin typeface="Montserrat"/>
                <a:ea typeface="Montserrat"/>
                <a:cs typeface="Montserrat"/>
                <a:sym typeface="Montserrat"/>
              </a:rPr>
              <a:t>Text preprocessing + word embeddings</a:t>
            </a:r>
            <a:endParaRPr sz="20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0" name="Google Shape;150;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1" name="Google Shape;151;p1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2" name="Google Shape;152;p18"/>
          <p:cNvPicPr preferRelativeResize="0"/>
          <p:nvPr/>
        </p:nvPicPr>
        <p:blipFill>
          <a:blip r:embed="rId4">
            <a:alphaModFix/>
          </a:blip>
          <a:stretch>
            <a:fillRect/>
          </a:stretch>
        </p:blipFill>
        <p:spPr>
          <a:xfrm>
            <a:off x="2187663" y="663850"/>
            <a:ext cx="4591975" cy="348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8" name="Google Shape;158;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9" name="Google Shape;159;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60" name="Google Shape;160;p19"/>
          <p:cNvPicPr preferRelativeResize="0"/>
          <p:nvPr/>
        </p:nvPicPr>
        <p:blipFill>
          <a:blip r:embed="rId4">
            <a:alphaModFix/>
          </a:blip>
          <a:stretch>
            <a:fillRect/>
          </a:stretch>
        </p:blipFill>
        <p:spPr>
          <a:xfrm>
            <a:off x="436775" y="1988025"/>
            <a:ext cx="898749" cy="898749"/>
          </a:xfrm>
          <a:prstGeom prst="rect">
            <a:avLst/>
          </a:prstGeom>
          <a:noFill/>
          <a:ln>
            <a:noFill/>
          </a:ln>
        </p:spPr>
      </p:pic>
      <p:sp>
        <p:nvSpPr>
          <p:cNvPr id="161" name="Google Shape;161;p19"/>
          <p:cNvSpPr txBox="1"/>
          <p:nvPr/>
        </p:nvSpPr>
        <p:spPr>
          <a:xfrm>
            <a:off x="510550" y="2953825"/>
            <a:ext cx="751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Montserrat"/>
                <a:ea typeface="Montserrat"/>
                <a:cs typeface="Montserrat"/>
                <a:sym typeface="Montserrat"/>
              </a:rPr>
              <a:t>Text</a:t>
            </a:r>
            <a:endParaRPr b="1" sz="1800">
              <a:solidFill>
                <a:schemeClr val="dk1"/>
              </a:solidFill>
              <a:latin typeface="Montserrat"/>
              <a:ea typeface="Montserrat"/>
              <a:cs typeface="Montserrat"/>
              <a:sym typeface="Montserrat"/>
            </a:endParaRPr>
          </a:p>
        </p:txBody>
      </p:sp>
      <p:pic>
        <p:nvPicPr>
          <p:cNvPr id="162" name="Google Shape;162;p19"/>
          <p:cNvPicPr preferRelativeResize="0"/>
          <p:nvPr/>
        </p:nvPicPr>
        <p:blipFill rotWithShape="1">
          <a:blip r:embed="rId5">
            <a:alphaModFix/>
          </a:blip>
          <a:srcRect b="24625" l="39178" r="17904" t="35443"/>
          <a:stretch/>
        </p:blipFill>
        <p:spPr>
          <a:xfrm>
            <a:off x="2325325" y="2077613"/>
            <a:ext cx="1019425" cy="719575"/>
          </a:xfrm>
          <a:prstGeom prst="rect">
            <a:avLst/>
          </a:prstGeom>
          <a:noFill/>
          <a:ln>
            <a:noFill/>
          </a:ln>
        </p:spPr>
      </p:pic>
      <p:sp>
        <p:nvSpPr>
          <p:cNvPr id="163" name="Google Shape;163;p19"/>
          <p:cNvSpPr txBox="1"/>
          <p:nvPr/>
        </p:nvSpPr>
        <p:spPr>
          <a:xfrm>
            <a:off x="1954150" y="2953825"/>
            <a:ext cx="18558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Montserrat"/>
                <a:ea typeface="Montserrat"/>
                <a:cs typeface="Montserrat"/>
                <a:sym typeface="Montserrat"/>
              </a:rPr>
              <a:t>Word embedding (input)</a:t>
            </a:r>
            <a:endParaRPr b="1">
              <a:solidFill>
                <a:schemeClr val="dk1"/>
              </a:solidFill>
              <a:latin typeface="Montserrat"/>
              <a:ea typeface="Montserrat"/>
              <a:cs typeface="Montserrat"/>
              <a:sym typeface="Montserrat"/>
            </a:endParaRPr>
          </a:p>
        </p:txBody>
      </p:sp>
      <p:cxnSp>
        <p:nvCxnSpPr>
          <p:cNvPr id="164" name="Google Shape;164;p19"/>
          <p:cNvCxnSpPr>
            <a:stCxn id="160" idx="3"/>
            <a:endCxn id="162" idx="1"/>
          </p:cNvCxnSpPr>
          <p:nvPr/>
        </p:nvCxnSpPr>
        <p:spPr>
          <a:xfrm>
            <a:off x="1335524" y="2437400"/>
            <a:ext cx="989700" cy="0"/>
          </a:xfrm>
          <a:prstGeom prst="straightConnector1">
            <a:avLst/>
          </a:prstGeom>
          <a:noFill/>
          <a:ln cap="flat" cmpd="sng" w="9525">
            <a:solidFill>
              <a:schemeClr val="dk2"/>
            </a:solidFill>
            <a:prstDash val="solid"/>
            <a:round/>
            <a:headEnd len="med" w="med" type="none"/>
            <a:tailEnd len="med" w="med" type="triangle"/>
          </a:ln>
        </p:spPr>
      </p:cxnSp>
      <p:pic>
        <p:nvPicPr>
          <p:cNvPr id="165" name="Google Shape;165;p19"/>
          <p:cNvPicPr preferRelativeResize="0"/>
          <p:nvPr/>
        </p:nvPicPr>
        <p:blipFill>
          <a:blip r:embed="rId6">
            <a:alphaModFix/>
          </a:blip>
          <a:stretch>
            <a:fillRect/>
          </a:stretch>
        </p:blipFill>
        <p:spPr>
          <a:xfrm>
            <a:off x="4236725" y="1956950"/>
            <a:ext cx="898750" cy="960883"/>
          </a:xfrm>
          <a:prstGeom prst="rect">
            <a:avLst/>
          </a:prstGeom>
          <a:noFill/>
          <a:ln>
            <a:noFill/>
          </a:ln>
        </p:spPr>
      </p:pic>
      <p:sp>
        <p:nvSpPr>
          <p:cNvPr id="166" name="Google Shape;166;p19"/>
          <p:cNvSpPr txBox="1"/>
          <p:nvPr/>
        </p:nvSpPr>
        <p:spPr>
          <a:xfrm>
            <a:off x="4236725" y="3040375"/>
            <a:ext cx="11046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dk1"/>
                </a:solidFill>
                <a:latin typeface="Montserrat"/>
                <a:ea typeface="Montserrat"/>
                <a:cs typeface="Montserrat"/>
                <a:sym typeface="Montserrat"/>
              </a:rPr>
              <a:t>ML model</a:t>
            </a:r>
            <a:endParaRPr b="1">
              <a:solidFill>
                <a:schemeClr val="dk1"/>
              </a:solidFill>
              <a:latin typeface="Montserrat"/>
              <a:ea typeface="Montserrat"/>
              <a:cs typeface="Montserrat"/>
              <a:sym typeface="Montserrat"/>
            </a:endParaRPr>
          </a:p>
        </p:txBody>
      </p:sp>
      <p:cxnSp>
        <p:nvCxnSpPr>
          <p:cNvPr id="167" name="Google Shape;167;p19"/>
          <p:cNvCxnSpPr>
            <a:stCxn id="162" idx="3"/>
            <a:endCxn id="165" idx="1"/>
          </p:cNvCxnSpPr>
          <p:nvPr/>
        </p:nvCxnSpPr>
        <p:spPr>
          <a:xfrm>
            <a:off x="3344750" y="2437400"/>
            <a:ext cx="891900" cy="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19"/>
          <p:cNvSpPr/>
          <p:nvPr/>
        </p:nvSpPr>
        <p:spPr>
          <a:xfrm>
            <a:off x="6487875" y="2162000"/>
            <a:ext cx="1670400" cy="5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19"/>
          <p:cNvSpPr txBox="1"/>
          <p:nvPr/>
        </p:nvSpPr>
        <p:spPr>
          <a:xfrm>
            <a:off x="6589575" y="2229400"/>
            <a:ext cx="14670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Montserrat"/>
                <a:ea typeface="Montserrat"/>
                <a:cs typeface="Montserrat"/>
                <a:sym typeface="Montserrat"/>
              </a:rPr>
              <a:t>Prediction</a:t>
            </a:r>
            <a:endParaRPr b="1" sz="1800">
              <a:solidFill>
                <a:schemeClr val="dk1"/>
              </a:solidFill>
              <a:latin typeface="Montserrat"/>
              <a:ea typeface="Montserrat"/>
              <a:cs typeface="Montserrat"/>
              <a:sym typeface="Montserrat"/>
            </a:endParaRPr>
          </a:p>
        </p:txBody>
      </p:sp>
      <p:cxnSp>
        <p:nvCxnSpPr>
          <p:cNvPr id="170" name="Google Shape;170;p19"/>
          <p:cNvCxnSpPr>
            <a:stCxn id="165" idx="3"/>
            <a:endCxn id="168" idx="1"/>
          </p:cNvCxnSpPr>
          <p:nvPr/>
        </p:nvCxnSpPr>
        <p:spPr>
          <a:xfrm>
            <a:off x="5135475" y="2437391"/>
            <a:ext cx="1352400" cy="138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19"/>
          <p:cNvSpPr txBox="1"/>
          <p:nvPr/>
        </p:nvSpPr>
        <p:spPr>
          <a:xfrm>
            <a:off x="6376300" y="2982500"/>
            <a:ext cx="18558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Montserrat"/>
                <a:ea typeface="Montserrat"/>
                <a:cs typeface="Montserrat"/>
                <a:sym typeface="Montserrat"/>
              </a:rPr>
              <a:t>Depends on the task</a:t>
            </a:r>
            <a:endParaRPr b="1">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177" name="Google Shape;177;p20"/>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178" name="Google Shape;178;p20"/>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179" name="Google Shape;179;p20"/>
          <p:cNvSpPr txBox="1"/>
          <p:nvPr/>
        </p:nvSpPr>
        <p:spPr>
          <a:xfrm>
            <a:off x="2192400" y="923900"/>
            <a:ext cx="475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600">
                <a:solidFill>
                  <a:schemeClr val="lt1"/>
                </a:solidFill>
                <a:latin typeface="Montserrat ExtraBold"/>
                <a:ea typeface="Montserrat ExtraBold"/>
                <a:cs typeface="Montserrat ExtraBold"/>
                <a:sym typeface="Montserrat ExtraBold"/>
              </a:rPr>
              <a:t>Machine learning in  NLP</a:t>
            </a:r>
            <a:endParaRPr sz="2200">
              <a:solidFill>
                <a:schemeClr val="lt1"/>
              </a:solidFill>
              <a:latin typeface="Montserrat ExtraBold"/>
              <a:ea typeface="Montserrat ExtraBold"/>
              <a:cs typeface="Montserrat ExtraBold"/>
              <a:sym typeface="Montserrat ExtraBold"/>
            </a:endParaRPr>
          </a:p>
        </p:txBody>
      </p:sp>
      <p:sp>
        <p:nvSpPr>
          <p:cNvPr id="180" name="Google Shape;180;p20"/>
          <p:cNvSpPr txBox="1"/>
          <p:nvPr/>
        </p:nvSpPr>
        <p:spPr>
          <a:xfrm>
            <a:off x="1008525" y="1592825"/>
            <a:ext cx="5134800" cy="2642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fr" sz="1600">
                <a:solidFill>
                  <a:schemeClr val="lt1"/>
                </a:solidFill>
              </a:rPr>
              <a:t>Classification tasks (Spam detection, sentiment analysis)</a:t>
            </a:r>
            <a:endParaRPr sz="1600">
              <a:solidFill>
                <a:schemeClr val="lt1"/>
              </a:solidFill>
            </a:endParaRPr>
          </a:p>
          <a:p>
            <a:pPr indent="-330200" lvl="1" marL="914400" rtl="0" algn="l">
              <a:spcBef>
                <a:spcPts val="0"/>
              </a:spcBef>
              <a:spcAft>
                <a:spcPts val="0"/>
              </a:spcAft>
              <a:buClr>
                <a:schemeClr val="lt1"/>
              </a:buClr>
              <a:buSzPts val="1600"/>
              <a:buChar char="○"/>
            </a:pPr>
            <a:r>
              <a:rPr lang="fr" sz="1600">
                <a:solidFill>
                  <a:schemeClr val="lt1"/>
                </a:solidFill>
              </a:rPr>
              <a:t>Naive Bayes</a:t>
            </a:r>
            <a:endParaRPr sz="1600">
              <a:solidFill>
                <a:schemeClr val="lt1"/>
              </a:solidFill>
            </a:endParaRPr>
          </a:p>
          <a:p>
            <a:pPr indent="-330200" lvl="1" marL="914400" rtl="0" algn="l">
              <a:spcBef>
                <a:spcPts val="0"/>
              </a:spcBef>
              <a:spcAft>
                <a:spcPts val="0"/>
              </a:spcAft>
              <a:buClr>
                <a:schemeClr val="lt1"/>
              </a:buClr>
              <a:buSzPts val="1600"/>
              <a:buChar char="○"/>
            </a:pPr>
            <a:r>
              <a:rPr lang="fr" sz="1600">
                <a:solidFill>
                  <a:schemeClr val="lt1"/>
                </a:solidFill>
              </a:rPr>
              <a:t>Random Forests</a:t>
            </a:r>
            <a:endParaRPr sz="1600">
              <a:solidFill>
                <a:schemeClr val="lt1"/>
              </a:solidFill>
            </a:endParaRPr>
          </a:p>
          <a:p>
            <a:pPr indent="-330200" lvl="1" marL="914400" rtl="0" algn="l">
              <a:spcBef>
                <a:spcPts val="0"/>
              </a:spcBef>
              <a:spcAft>
                <a:spcPts val="0"/>
              </a:spcAft>
              <a:buClr>
                <a:schemeClr val="lt1"/>
              </a:buClr>
              <a:buSzPts val="1600"/>
              <a:buChar char="○"/>
            </a:pPr>
            <a:r>
              <a:rPr lang="fr" sz="1600">
                <a:solidFill>
                  <a:schemeClr val="lt1"/>
                </a:solidFill>
              </a:rPr>
              <a:t>…</a:t>
            </a:r>
            <a:endParaRPr sz="1600">
              <a:solidFill>
                <a:schemeClr val="lt1"/>
              </a:solidFill>
            </a:endParaRPr>
          </a:p>
          <a:p>
            <a:pPr indent="-330200" lvl="0" marL="457200" rtl="0" algn="l">
              <a:spcBef>
                <a:spcPts val="0"/>
              </a:spcBef>
              <a:spcAft>
                <a:spcPts val="0"/>
              </a:spcAft>
              <a:buClr>
                <a:schemeClr val="lt1"/>
              </a:buClr>
              <a:buSzPts val="1600"/>
              <a:buChar char="●"/>
            </a:pPr>
            <a:r>
              <a:rPr lang="fr" sz="1600">
                <a:solidFill>
                  <a:schemeClr val="lt1"/>
                </a:solidFill>
              </a:rPr>
              <a:t>Regression (imdb movie score)</a:t>
            </a:r>
            <a:endParaRPr sz="1600">
              <a:solidFill>
                <a:schemeClr val="lt1"/>
              </a:solidFill>
            </a:endParaRPr>
          </a:p>
          <a:p>
            <a:pPr indent="-330200" lvl="1" marL="914400" rtl="0" algn="l">
              <a:spcBef>
                <a:spcPts val="0"/>
              </a:spcBef>
              <a:spcAft>
                <a:spcPts val="0"/>
              </a:spcAft>
              <a:buClr>
                <a:schemeClr val="lt1"/>
              </a:buClr>
              <a:buSzPts val="1600"/>
              <a:buChar char="○"/>
            </a:pPr>
            <a:r>
              <a:rPr lang="fr" sz="1600">
                <a:solidFill>
                  <a:schemeClr val="lt1"/>
                </a:solidFill>
              </a:rPr>
              <a:t>Gradient boosting</a:t>
            </a:r>
            <a:endParaRPr sz="1600">
              <a:solidFill>
                <a:schemeClr val="lt1"/>
              </a:solidFill>
            </a:endParaRPr>
          </a:p>
          <a:p>
            <a:pPr indent="-330200" lvl="1" marL="914400" rtl="0" algn="l">
              <a:spcBef>
                <a:spcPts val="0"/>
              </a:spcBef>
              <a:spcAft>
                <a:spcPts val="0"/>
              </a:spcAft>
              <a:buClr>
                <a:schemeClr val="lt1"/>
              </a:buClr>
              <a:buSzPts val="1600"/>
              <a:buChar char="○"/>
            </a:pPr>
            <a:r>
              <a:rPr lang="fr" sz="1600">
                <a:solidFill>
                  <a:schemeClr val="lt1"/>
                </a:solidFill>
              </a:rPr>
              <a:t>Linear regression</a:t>
            </a:r>
            <a:endParaRPr sz="1600">
              <a:solidFill>
                <a:schemeClr val="lt1"/>
              </a:solidFill>
            </a:endParaRPr>
          </a:p>
          <a:p>
            <a:pPr indent="-330200" lvl="1" marL="914400" rtl="0" algn="l">
              <a:spcBef>
                <a:spcPts val="0"/>
              </a:spcBef>
              <a:spcAft>
                <a:spcPts val="0"/>
              </a:spcAft>
              <a:buClr>
                <a:schemeClr val="lt1"/>
              </a:buClr>
              <a:buSzPts val="1600"/>
              <a:buChar char="○"/>
            </a:pPr>
            <a:r>
              <a:rPr lang="fr" sz="1600">
                <a:solidFill>
                  <a:schemeClr val="lt1"/>
                </a:solidFill>
              </a:rPr>
              <a:t>…</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3744"/>
        </a:solidFill>
      </p:bgPr>
    </p:bg>
    <p:spTree>
      <p:nvGrpSpPr>
        <p:cNvPr id="184" name="Shape 184"/>
        <p:cNvGrpSpPr/>
        <p:nvPr/>
      </p:nvGrpSpPr>
      <p:grpSpPr>
        <a:xfrm>
          <a:off x="0" y="0"/>
          <a:ext cx="0" cy="0"/>
          <a:chOff x="0" y="0"/>
          <a:chExt cx="0" cy="0"/>
        </a:xfrm>
      </p:grpSpPr>
      <p:pic>
        <p:nvPicPr>
          <p:cNvPr id="185" name="Google Shape;185;p21"/>
          <p:cNvPicPr preferRelativeResize="0"/>
          <p:nvPr/>
        </p:nvPicPr>
        <p:blipFill>
          <a:blip r:embed="rId3">
            <a:alphaModFix/>
          </a:blip>
          <a:stretch>
            <a:fillRect/>
          </a:stretch>
        </p:blipFill>
        <p:spPr>
          <a:xfrm>
            <a:off x="-25" y="0"/>
            <a:ext cx="9267000" cy="5143499"/>
          </a:xfrm>
          <a:prstGeom prst="rect">
            <a:avLst/>
          </a:prstGeom>
          <a:noFill/>
          <a:ln>
            <a:noFill/>
          </a:ln>
        </p:spPr>
      </p:pic>
      <p:pic>
        <p:nvPicPr>
          <p:cNvPr id="186" name="Google Shape;186;p21"/>
          <p:cNvPicPr preferRelativeResize="0"/>
          <p:nvPr/>
        </p:nvPicPr>
        <p:blipFill>
          <a:blip r:embed="rId4">
            <a:alphaModFix/>
          </a:blip>
          <a:stretch>
            <a:fillRect/>
          </a:stretch>
        </p:blipFill>
        <p:spPr>
          <a:xfrm>
            <a:off x="7194152" y="189650"/>
            <a:ext cx="1645773" cy="478950"/>
          </a:xfrm>
          <a:prstGeom prst="rect">
            <a:avLst/>
          </a:prstGeom>
          <a:noFill/>
          <a:ln>
            <a:noFill/>
          </a:ln>
        </p:spPr>
      </p:pic>
      <p:pic>
        <p:nvPicPr>
          <p:cNvPr id="187" name="Google Shape;187;p21"/>
          <p:cNvPicPr preferRelativeResize="0"/>
          <p:nvPr/>
        </p:nvPicPr>
        <p:blipFill>
          <a:blip r:embed="rId5">
            <a:alphaModFix/>
          </a:blip>
          <a:stretch>
            <a:fillRect/>
          </a:stretch>
        </p:blipFill>
        <p:spPr>
          <a:xfrm>
            <a:off x="298600" y="125300"/>
            <a:ext cx="809876" cy="607649"/>
          </a:xfrm>
          <a:prstGeom prst="rect">
            <a:avLst/>
          </a:prstGeom>
          <a:noFill/>
          <a:ln>
            <a:noFill/>
          </a:ln>
        </p:spPr>
      </p:pic>
      <p:sp>
        <p:nvSpPr>
          <p:cNvPr id="188" name="Google Shape;188;p21"/>
          <p:cNvSpPr txBox="1"/>
          <p:nvPr/>
        </p:nvSpPr>
        <p:spPr>
          <a:xfrm>
            <a:off x="2192400" y="2093650"/>
            <a:ext cx="475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600">
                <a:solidFill>
                  <a:schemeClr val="lt1"/>
                </a:solidFill>
                <a:latin typeface="Montserrat ExtraBold"/>
                <a:ea typeface="Montserrat ExtraBold"/>
                <a:cs typeface="Montserrat ExtraBold"/>
                <a:sym typeface="Montserrat ExtraBold"/>
              </a:rPr>
              <a:t>Limits of ML</a:t>
            </a:r>
            <a:endParaRPr sz="22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